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1"/>
  </p:notesMasterIdLst>
  <p:sldIdLst>
    <p:sldId id="257" r:id="rId2"/>
    <p:sldId id="301" r:id="rId3"/>
    <p:sldId id="302" r:id="rId4"/>
    <p:sldId id="304" r:id="rId5"/>
    <p:sldId id="305" r:id="rId6"/>
    <p:sldId id="307" r:id="rId7"/>
    <p:sldId id="309" r:id="rId8"/>
    <p:sldId id="311" r:id="rId9"/>
    <p:sldId id="312" r:id="rId10"/>
    <p:sldId id="313" r:id="rId11"/>
    <p:sldId id="314" r:id="rId12"/>
    <p:sldId id="315" r:id="rId13"/>
    <p:sldId id="316" r:id="rId14"/>
    <p:sldId id="317" r:id="rId15"/>
    <p:sldId id="318" r:id="rId16"/>
    <p:sldId id="320" r:id="rId17"/>
    <p:sldId id="319" r:id="rId18"/>
    <p:sldId id="321" r:id="rId19"/>
    <p:sldId id="328" r:id="rId20"/>
    <p:sldId id="323" r:id="rId21"/>
    <p:sldId id="324" r:id="rId22"/>
    <p:sldId id="325" r:id="rId23"/>
    <p:sldId id="326" r:id="rId24"/>
    <p:sldId id="327" r:id="rId25"/>
    <p:sldId id="322" r:id="rId26"/>
    <p:sldId id="331" r:id="rId27"/>
    <p:sldId id="332" r:id="rId28"/>
    <p:sldId id="333" r:id="rId29"/>
    <p:sldId id="329" r:id="rId30"/>
  </p:sldIdLst>
  <p:sldSz cx="9144000" cy="6858000" type="screen4x3"/>
  <p:notesSz cx="6858000" cy="9144000"/>
  <p:defaultTextStyle>
    <a:defPPr>
      <a:defRPr lang="es-E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AD00A"/>
    <a:srgbClr val="0099FF"/>
    <a:srgbClr val="0EB1E7"/>
    <a:srgbClr val="FFD347"/>
    <a:srgbClr val="B88C00"/>
    <a:srgbClr val="FFC305"/>
    <a:srgbClr val="D09E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51" autoAdjust="0"/>
    <p:restoredTop sz="99265" autoAdjust="0"/>
  </p:normalViewPr>
  <p:slideViewPr>
    <p:cSldViewPr>
      <p:cViewPr>
        <p:scale>
          <a:sx n="80" d="100"/>
          <a:sy n="80" d="100"/>
        </p:scale>
        <p:origin x="-1272" y="-276"/>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4_1">
  <dgm:title val=""/>
  <dgm:desc val=""/>
  <dgm:catLst>
    <dgm:cat type="accent4" pri="11100"/>
  </dgm:catLst>
  <dgm:styleLbl name="node0">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4">
        <a:shade val="80000"/>
      </a:schemeClr>
    </dgm:linClrLst>
    <dgm:effectClrLst/>
    <dgm:txLinClrLst/>
    <dgm:txFillClrLst/>
    <dgm:txEffectClrLst/>
  </dgm:styleLbl>
  <dgm:styleLbl name="node2">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fg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align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bg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dgm:txEffectClrLst/>
  </dgm:styleLbl>
  <dgm:styleLbl name="parChTrans2D2">
    <dgm:fillClrLst meth="repeat">
      <a:schemeClr val="accent4"/>
    </dgm:fillClrLst>
    <dgm:linClrLst meth="repeat">
      <a:schemeClr val="accent4"/>
    </dgm:linClrLst>
    <dgm:effectClrLst/>
    <dgm:txLinClrLst/>
    <dgm:txFillClrLst/>
    <dgm:txEffectClrLst/>
  </dgm:styleLbl>
  <dgm:styleLbl name="parChTrans2D3">
    <dgm:fillClrLst meth="repeat">
      <a:schemeClr val="accent4"/>
    </dgm:fillClrLst>
    <dgm:linClrLst meth="repeat">
      <a:schemeClr val="accent4"/>
    </dgm:linClrLst>
    <dgm:effectClrLst/>
    <dgm:txLinClrLst/>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conF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align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trAlignAcc1">
    <dgm:fillClrLst meth="repeat">
      <a:schemeClr val="accent4">
        <a:alpha val="40000"/>
        <a:tint val="40000"/>
      </a:schemeClr>
    </dgm:fillClrLst>
    <dgm:linClrLst meth="repeat">
      <a:schemeClr val="accent4"/>
    </dgm:linClrLst>
    <dgm:effectClrLst/>
    <dgm:txLinClrLst/>
    <dgm:txFillClrLst meth="repeat">
      <a:schemeClr val="dk1"/>
    </dgm:txFillClrLst>
    <dgm:txEffectClrLst/>
  </dgm:styleLbl>
  <dgm:styleLbl name="b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fgAcc0">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2">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3">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4">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7055C05-1CA8-41B1-A1B8-54AFA37C62F0}" type="doc">
      <dgm:prSet loTypeId="urn:microsoft.com/office/officeart/2005/8/layout/hierarchy4" loCatId="hierarchy" qsTypeId="urn:microsoft.com/office/officeart/2005/8/quickstyle/3d1" qsCatId="3D" csTypeId="urn:microsoft.com/office/officeart/2005/8/colors/accent4_1" csCatId="accent4" phldr="1"/>
      <dgm:spPr/>
    </dgm:pt>
    <dgm:pt modelId="{D0584A7E-F2B5-43B7-8741-9E6751437A8C}">
      <dgm:prSet custT="1"/>
      <dgm:spPr/>
      <dgm:t>
        <a:bodyPr/>
        <a:lstStyle/>
        <a:p>
          <a:pPr marR="0" algn="ctr" rtl="0"/>
          <a:r>
            <a:rPr lang="en-US" altLang="zh-CN" sz="5400" b="0" i="0" u="none" strike="noStrike" kern="100" baseline="0" dirty="0" smtClean="0">
              <a:latin typeface="微软雅黑" pitchFamily="34" charset="-122"/>
              <a:ea typeface="微软雅黑" pitchFamily="34" charset="-122"/>
            </a:rPr>
            <a:t>NT</a:t>
          </a:r>
          <a:r>
            <a:rPr lang="zh-CN" altLang="en-US" sz="5400" b="0" i="0" u="none" strike="noStrike" kern="100" baseline="0" dirty="0" smtClean="0">
              <a:latin typeface="微软雅黑" pitchFamily="34" charset="-122"/>
              <a:ea typeface="微软雅黑" pitchFamily="34" charset="-122"/>
            </a:rPr>
            <a:t>目标客户</a:t>
          </a:r>
          <a:endParaRPr lang="zh-CN" altLang="en-US" sz="5400" dirty="0" smtClean="0">
            <a:latin typeface="微软雅黑" pitchFamily="34" charset="-122"/>
            <a:ea typeface="微软雅黑" pitchFamily="34" charset="-122"/>
          </a:endParaRPr>
        </a:p>
      </dgm:t>
    </dgm:pt>
    <dgm:pt modelId="{8B0AEC3D-20AC-4E90-BDB5-D83E208AC7F3}" type="parTrans" cxnId="{FC076648-3B93-45EA-A4E1-C17FDE4F7ACA}">
      <dgm:prSet/>
      <dgm:spPr/>
      <dgm:t>
        <a:bodyPr/>
        <a:lstStyle/>
        <a:p>
          <a:endParaRPr lang="zh-CN" altLang="en-US"/>
        </a:p>
      </dgm:t>
    </dgm:pt>
    <dgm:pt modelId="{4A222DB5-EDCF-4243-A197-17BA6C88476C}" type="sibTrans" cxnId="{FC076648-3B93-45EA-A4E1-C17FDE4F7ACA}">
      <dgm:prSet/>
      <dgm:spPr/>
      <dgm:t>
        <a:bodyPr/>
        <a:lstStyle/>
        <a:p>
          <a:endParaRPr lang="zh-CN" altLang="en-US"/>
        </a:p>
      </dgm:t>
    </dgm:pt>
    <dgm:pt modelId="{4C154208-2D3D-444D-98B5-CBD0EC4C6098}">
      <dgm:prSet/>
      <dgm:spPr/>
      <dgm:t>
        <a:bodyPr/>
        <a:lstStyle/>
        <a:p>
          <a:pPr marR="0" algn="ctr" rtl="0"/>
          <a:r>
            <a:rPr lang="zh-CN" altLang="en-US" smtClean="0">
              <a:latin typeface="微软雅黑" pitchFamily="34" charset="-122"/>
              <a:ea typeface="微软雅黑" pitchFamily="34" charset="-122"/>
            </a:rPr>
            <a:t>行业及基本面数据需求型</a:t>
          </a:r>
        </a:p>
      </dgm:t>
    </dgm:pt>
    <dgm:pt modelId="{DA7D33F1-D248-4A80-98E0-4551B0D10B10}" type="parTrans" cxnId="{494A01DA-D92B-4AC3-B80C-4330FB8924BC}">
      <dgm:prSet/>
      <dgm:spPr/>
      <dgm:t>
        <a:bodyPr/>
        <a:lstStyle/>
        <a:p>
          <a:endParaRPr lang="zh-CN" altLang="en-US"/>
        </a:p>
      </dgm:t>
    </dgm:pt>
    <dgm:pt modelId="{C4E24C37-6593-476E-AE77-5FE78EF9CB59}" type="sibTrans" cxnId="{494A01DA-D92B-4AC3-B80C-4330FB8924BC}">
      <dgm:prSet/>
      <dgm:spPr/>
      <dgm:t>
        <a:bodyPr/>
        <a:lstStyle/>
        <a:p>
          <a:endParaRPr lang="zh-CN" altLang="en-US"/>
        </a:p>
      </dgm:t>
    </dgm:pt>
    <dgm:pt modelId="{E646C01D-25DC-4879-BB38-74EDBD148B9C}">
      <dgm:prSet/>
      <dgm:spPr/>
      <dgm:t>
        <a:bodyPr/>
        <a:lstStyle/>
        <a:p>
          <a:r>
            <a:rPr lang="zh-CN" altLang="en-US">
              <a:latin typeface="微软雅黑" pitchFamily="34" charset="-122"/>
              <a:ea typeface="微软雅黑" pitchFamily="34" charset="-122"/>
            </a:rPr>
            <a:t>实时资讯性需求型</a:t>
          </a:r>
        </a:p>
      </dgm:t>
    </dgm:pt>
    <dgm:pt modelId="{00571ECB-0E7E-4D90-971B-454DF81DA71C}" type="parTrans" cxnId="{2184BA03-795F-4D96-B245-6E73D68340E9}">
      <dgm:prSet/>
      <dgm:spPr/>
      <dgm:t>
        <a:bodyPr/>
        <a:lstStyle/>
        <a:p>
          <a:endParaRPr lang="zh-CN" altLang="en-US"/>
        </a:p>
      </dgm:t>
    </dgm:pt>
    <dgm:pt modelId="{B1CF9845-44D0-490D-9C14-A5CD89FE6CF9}" type="sibTrans" cxnId="{2184BA03-795F-4D96-B245-6E73D68340E9}">
      <dgm:prSet/>
      <dgm:spPr/>
      <dgm:t>
        <a:bodyPr/>
        <a:lstStyle/>
        <a:p>
          <a:endParaRPr lang="zh-CN" altLang="en-US"/>
        </a:p>
      </dgm:t>
    </dgm:pt>
    <dgm:pt modelId="{574FE6A3-11EB-4924-BC1A-B77A2A9DA37B}">
      <dgm:prSet/>
      <dgm:spPr/>
      <dgm:t>
        <a:bodyPr/>
        <a:lstStyle/>
        <a:p>
          <a:r>
            <a:rPr lang="zh-CN" altLang="en-US">
              <a:latin typeface="微软雅黑" pitchFamily="34" charset="-122"/>
              <a:ea typeface="微软雅黑" pitchFamily="34" charset="-122"/>
            </a:rPr>
            <a:t>投资经理</a:t>
          </a:r>
          <a:r>
            <a:rPr lang="en-US" altLang="zh-CN">
              <a:latin typeface="微软雅黑" pitchFamily="34" charset="-122"/>
              <a:ea typeface="微软雅黑" pitchFamily="34" charset="-122"/>
            </a:rPr>
            <a:t>/ </a:t>
          </a:r>
          <a:r>
            <a:rPr lang="zh-CN" altLang="en-US">
              <a:latin typeface="微软雅黑" pitchFamily="34" charset="-122"/>
              <a:ea typeface="微软雅黑" pitchFamily="34" charset="-122"/>
            </a:rPr>
            <a:t>卖方研究员</a:t>
          </a:r>
        </a:p>
      </dgm:t>
    </dgm:pt>
    <dgm:pt modelId="{CCEBA0F7-A120-4387-BE3A-42A985F416AE}" type="parTrans" cxnId="{A5DA30EA-6A8D-4FC6-982A-220A39113A10}">
      <dgm:prSet/>
      <dgm:spPr/>
      <dgm:t>
        <a:bodyPr/>
        <a:lstStyle/>
        <a:p>
          <a:endParaRPr lang="zh-CN" altLang="en-US"/>
        </a:p>
      </dgm:t>
    </dgm:pt>
    <dgm:pt modelId="{AACC1A52-197C-49FA-B34A-CCB908A4D581}" type="sibTrans" cxnId="{A5DA30EA-6A8D-4FC6-982A-220A39113A10}">
      <dgm:prSet/>
      <dgm:spPr/>
      <dgm:t>
        <a:bodyPr/>
        <a:lstStyle/>
        <a:p>
          <a:endParaRPr lang="zh-CN" altLang="en-US"/>
        </a:p>
      </dgm:t>
    </dgm:pt>
    <dgm:pt modelId="{E12AF58B-7B0C-4570-A589-6C5188594FB6}">
      <dgm:prSet/>
      <dgm:spPr/>
      <dgm:t>
        <a:bodyPr/>
        <a:lstStyle/>
        <a:p>
          <a:r>
            <a:rPr lang="zh-CN" altLang="en-US" dirty="0">
              <a:latin typeface="微软雅黑" pitchFamily="34" charset="-122"/>
              <a:ea typeface="微软雅黑" pitchFamily="34" charset="-122"/>
            </a:rPr>
            <a:t>投资顾问</a:t>
          </a:r>
          <a:r>
            <a:rPr lang="en-US" altLang="zh-CN" dirty="0" smtClean="0">
              <a:latin typeface="微软雅黑" pitchFamily="34" charset="-122"/>
              <a:ea typeface="微软雅黑" pitchFamily="34" charset="-122"/>
            </a:rPr>
            <a:t>/</a:t>
          </a:r>
          <a:r>
            <a:rPr lang="zh-CN" altLang="en-US" dirty="0" smtClean="0">
              <a:latin typeface="微软雅黑" pitchFamily="34" charset="-122"/>
              <a:ea typeface="微软雅黑" pitchFamily="34" charset="-122"/>
            </a:rPr>
            <a:t>买方研究员</a:t>
          </a:r>
          <a:endParaRPr lang="zh-CN" altLang="en-US" dirty="0">
            <a:latin typeface="微软雅黑" pitchFamily="34" charset="-122"/>
            <a:ea typeface="微软雅黑" pitchFamily="34" charset="-122"/>
          </a:endParaRPr>
        </a:p>
      </dgm:t>
    </dgm:pt>
    <dgm:pt modelId="{55ED5212-4E3B-418A-9CC0-BCEE198C019A}" type="parTrans" cxnId="{3BE09119-5E73-4031-97E0-0EDDD24E6720}">
      <dgm:prSet/>
      <dgm:spPr/>
      <dgm:t>
        <a:bodyPr/>
        <a:lstStyle/>
        <a:p>
          <a:endParaRPr lang="zh-CN" altLang="en-US"/>
        </a:p>
      </dgm:t>
    </dgm:pt>
    <dgm:pt modelId="{EEF6C503-E677-499B-8475-EB8562C828B1}" type="sibTrans" cxnId="{3BE09119-5E73-4031-97E0-0EDDD24E6720}">
      <dgm:prSet/>
      <dgm:spPr/>
      <dgm:t>
        <a:bodyPr/>
        <a:lstStyle/>
        <a:p>
          <a:endParaRPr lang="zh-CN" altLang="en-US"/>
        </a:p>
      </dgm:t>
    </dgm:pt>
    <dgm:pt modelId="{458B2F04-607F-4B90-B7A6-9B0D3B1CBC9C}">
      <dgm:prSet/>
      <dgm:spPr/>
      <dgm:t>
        <a:bodyPr/>
        <a:lstStyle/>
        <a:p>
          <a:r>
            <a:rPr lang="zh-CN" altLang="en-US">
              <a:latin typeface="微软雅黑" pitchFamily="34" charset="-122"/>
              <a:ea typeface="微软雅黑" pitchFamily="34" charset="-122"/>
            </a:rPr>
            <a:t>卖方研究员</a:t>
          </a:r>
        </a:p>
      </dgm:t>
    </dgm:pt>
    <dgm:pt modelId="{9815CF01-2325-4226-A49A-5513BD518FF1}" type="parTrans" cxnId="{E28386F1-1411-48FB-A84B-9CB345D57E90}">
      <dgm:prSet/>
      <dgm:spPr/>
      <dgm:t>
        <a:bodyPr/>
        <a:lstStyle/>
        <a:p>
          <a:endParaRPr lang="zh-CN" altLang="en-US"/>
        </a:p>
      </dgm:t>
    </dgm:pt>
    <dgm:pt modelId="{DB03C241-5B68-466B-B15B-5578E734CC89}" type="sibTrans" cxnId="{E28386F1-1411-48FB-A84B-9CB345D57E90}">
      <dgm:prSet/>
      <dgm:spPr/>
      <dgm:t>
        <a:bodyPr/>
        <a:lstStyle/>
        <a:p>
          <a:endParaRPr lang="zh-CN" altLang="en-US"/>
        </a:p>
      </dgm:t>
    </dgm:pt>
    <dgm:pt modelId="{CC01D054-16EB-4395-904C-2EE822E7C0BB}">
      <dgm:prSet/>
      <dgm:spPr/>
      <dgm:t>
        <a:bodyPr/>
        <a:lstStyle/>
        <a:p>
          <a:r>
            <a:rPr lang="zh-CN" altLang="en-US">
              <a:latin typeface="微软雅黑" pitchFamily="34" charset="-122"/>
              <a:ea typeface="微软雅黑" pitchFamily="34" charset="-122"/>
            </a:rPr>
            <a:t>买方研究员</a:t>
          </a:r>
        </a:p>
      </dgm:t>
    </dgm:pt>
    <dgm:pt modelId="{C135219F-8B68-497F-A806-4BEA1D571728}" type="parTrans" cxnId="{26FF42FC-8E8C-4A27-AB32-3BCFB4E62242}">
      <dgm:prSet/>
      <dgm:spPr/>
      <dgm:t>
        <a:bodyPr/>
        <a:lstStyle/>
        <a:p>
          <a:endParaRPr lang="zh-CN" altLang="en-US"/>
        </a:p>
      </dgm:t>
    </dgm:pt>
    <dgm:pt modelId="{7552E2A1-F87C-4544-937D-851221E16616}" type="sibTrans" cxnId="{26FF42FC-8E8C-4A27-AB32-3BCFB4E62242}">
      <dgm:prSet/>
      <dgm:spPr/>
      <dgm:t>
        <a:bodyPr/>
        <a:lstStyle/>
        <a:p>
          <a:endParaRPr lang="zh-CN" altLang="en-US"/>
        </a:p>
      </dgm:t>
    </dgm:pt>
    <dgm:pt modelId="{E9764F10-8CC7-451F-A599-922D44EF8A70}">
      <dgm:prSet/>
      <dgm:spPr/>
      <dgm:t>
        <a:bodyPr/>
        <a:lstStyle/>
        <a:p>
          <a:r>
            <a:rPr lang="zh-CN" altLang="en-US">
              <a:latin typeface="微软雅黑" pitchFamily="34" charset="-122"/>
              <a:ea typeface="微软雅黑" pitchFamily="34" charset="-122"/>
            </a:rPr>
            <a:t>基金经理</a:t>
          </a:r>
        </a:p>
      </dgm:t>
    </dgm:pt>
    <dgm:pt modelId="{B5A77054-01B5-4276-9080-FC5BABEDC2BE}" type="parTrans" cxnId="{7348CF00-951A-4325-B357-96D63A180726}">
      <dgm:prSet/>
      <dgm:spPr/>
      <dgm:t>
        <a:bodyPr/>
        <a:lstStyle/>
        <a:p>
          <a:endParaRPr lang="zh-CN" altLang="en-US"/>
        </a:p>
      </dgm:t>
    </dgm:pt>
    <dgm:pt modelId="{C576268A-EF93-4FF4-9AFC-2B688827E664}" type="sibTrans" cxnId="{7348CF00-951A-4325-B357-96D63A180726}">
      <dgm:prSet/>
      <dgm:spPr/>
      <dgm:t>
        <a:bodyPr/>
        <a:lstStyle/>
        <a:p>
          <a:endParaRPr lang="zh-CN" altLang="en-US"/>
        </a:p>
      </dgm:t>
    </dgm:pt>
    <dgm:pt modelId="{EFDD530F-4C28-42EF-98D0-F38C5637D316}" type="pres">
      <dgm:prSet presAssocID="{27055C05-1CA8-41B1-A1B8-54AFA37C62F0}" presName="Name0" presStyleCnt="0">
        <dgm:presLayoutVars>
          <dgm:chPref val="1"/>
          <dgm:dir/>
          <dgm:animOne val="branch"/>
          <dgm:animLvl val="lvl"/>
          <dgm:resizeHandles/>
        </dgm:presLayoutVars>
      </dgm:prSet>
      <dgm:spPr/>
    </dgm:pt>
    <dgm:pt modelId="{9E26E0CC-11E7-4529-8C8F-309AEA1EB742}" type="pres">
      <dgm:prSet presAssocID="{D0584A7E-F2B5-43B7-8741-9E6751437A8C}" presName="vertOne" presStyleCnt="0"/>
      <dgm:spPr/>
    </dgm:pt>
    <dgm:pt modelId="{D177874D-97A1-4B37-89BD-84D9131F1947}" type="pres">
      <dgm:prSet presAssocID="{D0584A7E-F2B5-43B7-8741-9E6751437A8C}" presName="txOne" presStyleLbl="node0" presStyleIdx="0" presStyleCnt="1" custScaleX="100120" custScaleY="104530">
        <dgm:presLayoutVars>
          <dgm:chPref val="3"/>
        </dgm:presLayoutVars>
      </dgm:prSet>
      <dgm:spPr/>
      <dgm:t>
        <a:bodyPr/>
        <a:lstStyle/>
        <a:p>
          <a:endParaRPr lang="zh-CN" altLang="en-US"/>
        </a:p>
      </dgm:t>
    </dgm:pt>
    <dgm:pt modelId="{586F33C5-7353-46EA-A5E6-B0A809BBC28B}" type="pres">
      <dgm:prSet presAssocID="{D0584A7E-F2B5-43B7-8741-9E6751437A8C}" presName="parTransOne" presStyleCnt="0"/>
      <dgm:spPr/>
    </dgm:pt>
    <dgm:pt modelId="{F2949349-308A-4249-B093-4034AB996042}" type="pres">
      <dgm:prSet presAssocID="{D0584A7E-F2B5-43B7-8741-9E6751437A8C}" presName="horzOne" presStyleCnt="0"/>
      <dgm:spPr/>
    </dgm:pt>
    <dgm:pt modelId="{6D9E9F47-1E1C-47A3-B7A3-FE9E295B50F5}" type="pres">
      <dgm:prSet presAssocID="{E646C01D-25DC-4879-BB38-74EDBD148B9C}" presName="vertTwo" presStyleCnt="0"/>
      <dgm:spPr/>
    </dgm:pt>
    <dgm:pt modelId="{8F4D6804-5D4A-4ACF-8BA6-0DF6E06BCB89}" type="pres">
      <dgm:prSet presAssocID="{E646C01D-25DC-4879-BB38-74EDBD148B9C}" presName="txTwo" presStyleLbl="node2" presStyleIdx="0" presStyleCnt="2">
        <dgm:presLayoutVars>
          <dgm:chPref val="3"/>
        </dgm:presLayoutVars>
      </dgm:prSet>
      <dgm:spPr/>
      <dgm:t>
        <a:bodyPr/>
        <a:lstStyle/>
        <a:p>
          <a:endParaRPr lang="zh-CN" altLang="en-US"/>
        </a:p>
      </dgm:t>
    </dgm:pt>
    <dgm:pt modelId="{E16C708D-C577-4BAF-8D76-70DD73915AC4}" type="pres">
      <dgm:prSet presAssocID="{E646C01D-25DC-4879-BB38-74EDBD148B9C}" presName="parTransTwo" presStyleCnt="0"/>
      <dgm:spPr/>
    </dgm:pt>
    <dgm:pt modelId="{82FA2D1D-EC55-4AEB-9425-A9BADF745B9F}" type="pres">
      <dgm:prSet presAssocID="{E646C01D-25DC-4879-BB38-74EDBD148B9C}" presName="horzTwo" presStyleCnt="0"/>
      <dgm:spPr/>
    </dgm:pt>
    <dgm:pt modelId="{8F99D919-3A0B-4F6C-9AE4-DBD89C4EB283}" type="pres">
      <dgm:prSet presAssocID="{574FE6A3-11EB-4924-BC1A-B77A2A9DA37B}" presName="vertThree" presStyleCnt="0"/>
      <dgm:spPr/>
    </dgm:pt>
    <dgm:pt modelId="{E8B98DB5-2AA1-48D2-8417-C68429A2DF9E}" type="pres">
      <dgm:prSet presAssocID="{574FE6A3-11EB-4924-BC1A-B77A2A9DA37B}" presName="txThree" presStyleLbl="node3" presStyleIdx="0" presStyleCnt="5">
        <dgm:presLayoutVars>
          <dgm:chPref val="3"/>
        </dgm:presLayoutVars>
      </dgm:prSet>
      <dgm:spPr/>
      <dgm:t>
        <a:bodyPr/>
        <a:lstStyle/>
        <a:p>
          <a:endParaRPr lang="zh-CN" altLang="en-US"/>
        </a:p>
      </dgm:t>
    </dgm:pt>
    <dgm:pt modelId="{A24C34C8-AA18-4FC3-8F4A-5B1D28FFB196}" type="pres">
      <dgm:prSet presAssocID="{574FE6A3-11EB-4924-BC1A-B77A2A9DA37B}" presName="horzThree" presStyleCnt="0"/>
      <dgm:spPr/>
    </dgm:pt>
    <dgm:pt modelId="{C90F8000-4347-41BD-B70A-97EBF9CBDFDB}" type="pres">
      <dgm:prSet presAssocID="{AACC1A52-197C-49FA-B34A-CCB908A4D581}" presName="sibSpaceThree" presStyleCnt="0"/>
      <dgm:spPr/>
    </dgm:pt>
    <dgm:pt modelId="{9881FE63-10C9-4768-89DF-AA63D93708E2}" type="pres">
      <dgm:prSet presAssocID="{E12AF58B-7B0C-4570-A589-6C5188594FB6}" presName="vertThree" presStyleCnt="0"/>
      <dgm:spPr/>
    </dgm:pt>
    <dgm:pt modelId="{239606A4-63BA-4F84-9EDD-F6D5AA5AB2A8}" type="pres">
      <dgm:prSet presAssocID="{E12AF58B-7B0C-4570-A589-6C5188594FB6}" presName="txThree" presStyleLbl="node3" presStyleIdx="1" presStyleCnt="5">
        <dgm:presLayoutVars>
          <dgm:chPref val="3"/>
        </dgm:presLayoutVars>
      </dgm:prSet>
      <dgm:spPr/>
      <dgm:t>
        <a:bodyPr/>
        <a:lstStyle/>
        <a:p>
          <a:endParaRPr lang="zh-CN" altLang="en-US"/>
        </a:p>
      </dgm:t>
    </dgm:pt>
    <dgm:pt modelId="{88D538F6-8426-4369-BAA0-4E2899F0C88C}" type="pres">
      <dgm:prSet presAssocID="{E12AF58B-7B0C-4570-A589-6C5188594FB6}" presName="horzThree" presStyleCnt="0"/>
      <dgm:spPr/>
    </dgm:pt>
    <dgm:pt modelId="{61BD0479-E858-433B-B415-5FEA6C5C6A3E}" type="pres">
      <dgm:prSet presAssocID="{B1CF9845-44D0-490D-9C14-A5CD89FE6CF9}" presName="sibSpaceTwo" presStyleCnt="0"/>
      <dgm:spPr/>
    </dgm:pt>
    <dgm:pt modelId="{D6F3853B-9674-40FB-A0D6-77E5E07178B5}" type="pres">
      <dgm:prSet presAssocID="{4C154208-2D3D-444D-98B5-CBD0EC4C6098}" presName="vertTwo" presStyleCnt="0"/>
      <dgm:spPr/>
    </dgm:pt>
    <dgm:pt modelId="{71A31CE6-52E8-43CE-9299-C37F837A9D7A}" type="pres">
      <dgm:prSet presAssocID="{4C154208-2D3D-444D-98B5-CBD0EC4C6098}" presName="txTwo" presStyleLbl="node2" presStyleIdx="1" presStyleCnt="2" custLinFactNeighborX="316" custLinFactNeighborY="-753">
        <dgm:presLayoutVars>
          <dgm:chPref val="3"/>
        </dgm:presLayoutVars>
      </dgm:prSet>
      <dgm:spPr/>
      <dgm:t>
        <a:bodyPr/>
        <a:lstStyle/>
        <a:p>
          <a:endParaRPr lang="zh-CN" altLang="en-US"/>
        </a:p>
      </dgm:t>
    </dgm:pt>
    <dgm:pt modelId="{997B1E88-8026-4090-AA5B-2A838CEC63B6}" type="pres">
      <dgm:prSet presAssocID="{4C154208-2D3D-444D-98B5-CBD0EC4C6098}" presName="parTransTwo" presStyleCnt="0"/>
      <dgm:spPr/>
    </dgm:pt>
    <dgm:pt modelId="{E890079A-123F-4063-86FB-CC717EA69144}" type="pres">
      <dgm:prSet presAssocID="{4C154208-2D3D-444D-98B5-CBD0EC4C6098}" presName="horzTwo" presStyleCnt="0"/>
      <dgm:spPr/>
    </dgm:pt>
    <dgm:pt modelId="{BBF8CA5B-49EE-4C9E-9BD6-AFCAA8B39943}" type="pres">
      <dgm:prSet presAssocID="{458B2F04-607F-4B90-B7A6-9B0D3B1CBC9C}" presName="vertThree" presStyleCnt="0"/>
      <dgm:spPr/>
    </dgm:pt>
    <dgm:pt modelId="{ACE0B549-3C8B-494C-B16B-5CF8F5163B12}" type="pres">
      <dgm:prSet presAssocID="{458B2F04-607F-4B90-B7A6-9B0D3B1CBC9C}" presName="txThree" presStyleLbl="node3" presStyleIdx="2" presStyleCnt="5">
        <dgm:presLayoutVars>
          <dgm:chPref val="3"/>
        </dgm:presLayoutVars>
      </dgm:prSet>
      <dgm:spPr/>
      <dgm:t>
        <a:bodyPr/>
        <a:lstStyle/>
        <a:p>
          <a:endParaRPr lang="zh-CN" altLang="en-US"/>
        </a:p>
      </dgm:t>
    </dgm:pt>
    <dgm:pt modelId="{8DDAFF97-71A2-4C7F-A4F6-B38FFDEE42ED}" type="pres">
      <dgm:prSet presAssocID="{458B2F04-607F-4B90-B7A6-9B0D3B1CBC9C}" presName="horzThree" presStyleCnt="0"/>
      <dgm:spPr/>
    </dgm:pt>
    <dgm:pt modelId="{6B098DCE-3C36-4180-A18A-CAD2ED4EBB71}" type="pres">
      <dgm:prSet presAssocID="{DB03C241-5B68-466B-B15B-5578E734CC89}" presName="sibSpaceThree" presStyleCnt="0"/>
      <dgm:spPr/>
    </dgm:pt>
    <dgm:pt modelId="{DC32A30F-4A33-4007-82B1-0CD0F51258B1}" type="pres">
      <dgm:prSet presAssocID="{CC01D054-16EB-4395-904C-2EE822E7C0BB}" presName="vertThree" presStyleCnt="0"/>
      <dgm:spPr/>
    </dgm:pt>
    <dgm:pt modelId="{8E1C9BF8-EE70-403A-B701-19A20D645699}" type="pres">
      <dgm:prSet presAssocID="{CC01D054-16EB-4395-904C-2EE822E7C0BB}" presName="txThree" presStyleLbl="node3" presStyleIdx="3" presStyleCnt="5">
        <dgm:presLayoutVars>
          <dgm:chPref val="3"/>
        </dgm:presLayoutVars>
      </dgm:prSet>
      <dgm:spPr/>
      <dgm:t>
        <a:bodyPr/>
        <a:lstStyle/>
        <a:p>
          <a:endParaRPr lang="zh-CN" altLang="en-US"/>
        </a:p>
      </dgm:t>
    </dgm:pt>
    <dgm:pt modelId="{E104D7B3-3D00-4B41-87E8-978E3EC0F664}" type="pres">
      <dgm:prSet presAssocID="{CC01D054-16EB-4395-904C-2EE822E7C0BB}" presName="horzThree" presStyleCnt="0"/>
      <dgm:spPr/>
    </dgm:pt>
    <dgm:pt modelId="{37D96E0C-9A4B-40D4-BB29-C1BDAC460AA8}" type="pres">
      <dgm:prSet presAssocID="{7552E2A1-F87C-4544-937D-851221E16616}" presName="sibSpaceThree" presStyleCnt="0"/>
      <dgm:spPr/>
    </dgm:pt>
    <dgm:pt modelId="{A329D8B5-05FB-46E7-A16F-A82DBD729DE6}" type="pres">
      <dgm:prSet presAssocID="{E9764F10-8CC7-451F-A599-922D44EF8A70}" presName="vertThree" presStyleCnt="0"/>
      <dgm:spPr/>
    </dgm:pt>
    <dgm:pt modelId="{9D7AF9FF-A651-4891-94E8-3EA83371AF4A}" type="pres">
      <dgm:prSet presAssocID="{E9764F10-8CC7-451F-A599-922D44EF8A70}" presName="txThree" presStyleLbl="node3" presStyleIdx="4" presStyleCnt="5">
        <dgm:presLayoutVars>
          <dgm:chPref val="3"/>
        </dgm:presLayoutVars>
      </dgm:prSet>
      <dgm:spPr/>
      <dgm:t>
        <a:bodyPr/>
        <a:lstStyle/>
        <a:p>
          <a:endParaRPr lang="zh-CN" altLang="en-US"/>
        </a:p>
      </dgm:t>
    </dgm:pt>
    <dgm:pt modelId="{0B3C3886-58AD-4903-A7ED-94D792EB3DCA}" type="pres">
      <dgm:prSet presAssocID="{E9764F10-8CC7-451F-A599-922D44EF8A70}" presName="horzThree" presStyleCnt="0"/>
      <dgm:spPr/>
    </dgm:pt>
  </dgm:ptLst>
  <dgm:cxnLst>
    <dgm:cxn modelId="{2184BA03-795F-4D96-B245-6E73D68340E9}" srcId="{D0584A7E-F2B5-43B7-8741-9E6751437A8C}" destId="{E646C01D-25DC-4879-BB38-74EDBD148B9C}" srcOrd="0" destOrd="0" parTransId="{00571ECB-0E7E-4D90-971B-454DF81DA71C}" sibTransId="{B1CF9845-44D0-490D-9C14-A5CD89FE6CF9}"/>
    <dgm:cxn modelId="{26FF42FC-8E8C-4A27-AB32-3BCFB4E62242}" srcId="{4C154208-2D3D-444D-98B5-CBD0EC4C6098}" destId="{CC01D054-16EB-4395-904C-2EE822E7C0BB}" srcOrd="1" destOrd="0" parTransId="{C135219F-8B68-497F-A806-4BEA1D571728}" sibTransId="{7552E2A1-F87C-4544-937D-851221E16616}"/>
    <dgm:cxn modelId="{057DB3FE-052B-447F-A63E-67EC3AE655DC}" type="presOf" srcId="{E9764F10-8CC7-451F-A599-922D44EF8A70}" destId="{9D7AF9FF-A651-4891-94E8-3EA83371AF4A}" srcOrd="0" destOrd="0" presId="urn:microsoft.com/office/officeart/2005/8/layout/hierarchy4"/>
    <dgm:cxn modelId="{7348CF00-951A-4325-B357-96D63A180726}" srcId="{4C154208-2D3D-444D-98B5-CBD0EC4C6098}" destId="{E9764F10-8CC7-451F-A599-922D44EF8A70}" srcOrd="2" destOrd="0" parTransId="{B5A77054-01B5-4276-9080-FC5BABEDC2BE}" sibTransId="{C576268A-EF93-4FF4-9AFC-2B688827E664}"/>
    <dgm:cxn modelId="{A5DA30EA-6A8D-4FC6-982A-220A39113A10}" srcId="{E646C01D-25DC-4879-BB38-74EDBD148B9C}" destId="{574FE6A3-11EB-4924-BC1A-B77A2A9DA37B}" srcOrd="0" destOrd="0" parTransId="{CCEBA0F7-A120-4387-BE3A-42A985F416AE}" sibTransId="{AACC1A52-197C-49FA-B34A-CCB908A4D581}"/>
    <dgm:cxn modelId="{64D73FB0-0863-47AE-BB5E-047E8BEAB0D1}" type="presOf" srcId="{4C154208-2D3D-444D-98B5-CBD0EC4C6098}" destId="{71A31CE6-52E8-43CE-9299-C37F837A9D7A}" srcOrd="0" destOrd="0" presId="urn:microsoft.com/office/officeart/2005/8/layout/hierarchy4"/>
    <dgm:cxn modelId="{494A01DA-D92B-4AC3-B80C-4330FB8924BC}" srcId="{D0584A7E-F2B5-43B7-8741-9E6751437A8C}" destId="{4C154208-2D3D-444D-98B5-CBD0EC4C6098}" srcOrd="1" destOrd="0" parTransId="{DA7D33F1-D248-4A80-98E0-4551B0D10B10}" sibTransId="{C4E24C37-6593-476E-AE77-5FE78EF9CB59}"/>
    <dgm:cxn modelId="{0DB15C7E-5B0B-40F1-A3EB-6EBD788BB7E5}" type="presOf" srcId="{27055C05-1CA8-41B1-A1B8-54AFA37C62F0}" destId="{EFDD530F-4C28-42EF-98D0-F38C5637D316}" srcOrd="0" destOrd="0" presId="urn:microsoft.com/office/officeart/2005/8/layout/hierarchy4"/>
    <dgm:cxn modelId="{FD93543C-76F8-41C6-B0A1-4443DBBB9FDA}" type="presOf" srcId="{E646C01D-25DC-4879-BB38-74EDBD148B9C}" destId="{8F4D6804-5D4A-4ACF-8BA6-0DF6E06BCB89}" srcOrd="0" destOrd="0" presId="urn:microsoft.com/office/officeart/2005/8/layout/hierarchy4"/>
    <dgm:cxn modelId="{E28386F1-1411-48FB-A84B-9CB345D57E90}" srcId="{4C154208-2D3D-444D-98B5-CBD0EC4C6098}" destId="{458B2F04-607F-4B90-B7A6-9B0D3B1CBC9C}" srcOrd="0" destOrd="0" parTransId="{9815CF01-2325-4226-A49A-5513BD518FF1}" sibTransId="{DB03C241-5B68-466B-B15B-5578E734CC89}"/>
    <dgm:cxn modelId="{3F291E19-173D-4316-B735-17380B39AB12}" type="presOf" srcId="{CC01D054-16EB-4395-904C-2EE822E7C0BB}" destId="{8E1C9BF8-EE70-403A-B701-19A20D645699}" srcOrd="0" destOrd="0" presId="urn:microsoft.com/office/officeart/2005/8/layout/hierarchy4"/>
    <dgm:cxn modelId="{9C00B4A7-08F7-40F6-A5D1-2BCB0C62ED3E}" type="presOf" srcId="{D0584A7E-F2B5-43B7-8741-9E6751437A8C}" destId="{D177874D-97A1-4B37-89BD-84D9131F1947}" srcOrd="0" destOrd="0" presId="urn:microsoft.com/office/officeart/2005/8/layout/hierarchy4"/>
    <dgm:cxn modelId="{3BE09119-5E73-4031-97E0-0EDDD24E6720}" srcId="{E646C01D-25DC-4879-BB38-74EDBD148B9C}" destId="{E12AF58B-7B0C-4570-A589-6C5188594FB6}" srcOrd="1" destOrd="0" parTransId="{55ED5212-4E3B-418A-9CC0-BCEE198C019A}" sibTransId="{EEF6C503-E677-499B-8475-EB8562C828B1}"/>
    <dgm:cxn modelId="{62BBE7D6-3C04-48F1-940A-90C390559B15}" type="presOf" srcId="{E12AF58B-7B0C-4570-A589-6C5188594FB6}" destId="{239606A4-63BA-4F84-9EDD-F6D5AA5AB2A8}" srcOrd="0" destOrd="0" presId="urn:microsoft.com/office/officeart/2005/8/layout/hierarchy4"/>
    <dgm:cxn modelId="{3CF80371-8146-4404-875A-FE7E8E2D3AE9}" type="presOf" srcId="{574FE6A3-11EB-4924-BC1A-B77A2A9DA37B}" destId="{E8B98DB5-2AA1-48D2-8417-C68429A2DF9E}" srcOrd="0" destOrd="0" presId="urn:microsoft.com/office/officeart/2005/8/layout/hierarchy4"/>
    <dgm:cxn modelId="{642172C6-8A7B-4962-839D-0768F878A83C}" type="presOf" srcId="{458B2F04-607F-4B90-B7A6-9B0D3B1CBC9C}" destId="{ACE0B549-3C8B-494C-B16B-5CF8F5163B12}" srcOrd="0" destOrd="0" presId="urn:microsoft.com/office/officeart/2005/8/layout/hierarchy4"/>
    <dgm:cxn modelId="{FC076648-3B93-45EA-A4E1-C17FDE4F7ACA}" srcId="{27055C05-1CA8-41B1-A1B8-54AFA37C62F0}" destId="{D0584A7E-F2B5-43B7-8741-9E6751437A8C}" srcOrd="0" destOrd="0" parTransId="{8B0AEC3D-20AC-4E90-BDB5-D83E208AC7F3}" sibTransId="{4A222DB5-EDCF-4243-A197-17BA6C88476C}"/>
    <dgm:cxn modelId="{4FE8DE62-3251-4274-A31D-B58984ECDDAA}" type="presParOf" srcId="{EFDD530F-4C28-42EF-98D0-F38C5637D316}" destId="{9E26E0CC-11E7-4529-8C8F-309AEA1EB742}" srcOrd="0" destOrd="0" presId="urn:microsoft.com/office/officeart/2005/8/layout/hierarchy4"/>
    <dgm:cxn modelId="{C345EE3B-CE28-483C-8745-729E89B22D48}" type="presParOf" srcId="{9E26E0CC-11E7-4529-8C8F-309AEA1EB742}" destId="{D177874D-97A1-4B37-89BD-84D9131F1947}" srcOrd="0" destOrd="0" presId="urn:microsoft.com/office/officeart/2005/8/layout/hierarchy4"/>
    <dgm:cxn modelId="{4CB0FF81-27C6-47B1-88E3-11B652E06223}" type="presParOf" srcId="{9E26E0CC-11E7-4529-8C8F-309AEA1EB742}" destId="{586F33C5-7353-46EA-A5E6-B0A809BBC28B}" srcOrd="1" destOrd="0" presId="urn:microsoft.com/office/officeart/2005/8/layout/hierarchy4"/>
    <dgm:cxn modelId="{0904041E-E1D9-4331-98ED-69C2BCEC94BB}" type="presParOf" srcId="{9E26E0CC-11E7-4529-8C8F-309AEA1EB742}" destId="{F2949349-308A-4249-B093-4034AB996042}" srcOrd="2" destOrd="0" presId="urn:microsoft.com/office/officeart/2005/8/layout/hierarchy4"/>
    <dgm:cxn modelId="{E3A185B2-9357-4A46-AD82-766F2575CD89}" type="presParOf" srcId="{F2949349-308A-4249-B093-4034AB996042}" destId="{6D9E9F47-1E1C-47A3-B7A3-FE9E295B50F5}" srcOrd="0" destOrd="0" presId="urn:microsoft.com/office/officeart/2005/8/layout/hierarchy4"/>
    <dgm:cxn modelId="{B3C70C8E-10FA-4123-BF26-BDE5DB4FA699}" type="presParOf" srcId="{6D9E9F47-1E1C-47A3-B7A3-FE9E295B50F5}" destId="{8F4D6804-5D4A-4ACF-8BA6-0DF6E06BCB89}" srcOrd="0" destOrd="0" presId="urn:microsoft.com/office/officeart/2005/8/layout/hierarchy4"/>
    <dgm:cxn modelId="{FFE5534A-7956-4D89-B30A-79C41A7DB8A9}" type="presParOf" srcId="{6D9E9F47-1E1C-47A3-B7A3-FE9E295B50F5}" destId="{E16C708D-C577-4BAF-8D76-70DD73915AC4}" srcOrd="1" destOrd="0" presId="urn:microsoft.com/office/officeart/2005/8/layout/hierarchy4"/>
    <dgm:cxn modelId="{FF88C8C9-D29C-48BA-9890-A29DAE7399F6}" type="presParOf" srcId="{6D9E9F47-1E1C-47A3-B7A3-FE9E295B50F5}" destId="{82FA2D1D-EC55-4AEB-9425-A9BADF745B9F}" srcOrd="2" destOrd="0" presId="urn:microsoft.com/office/officeart/2005/8/layout/hierarchy4"/>
    <dgm:cxn modelId="{092F9A1A-F12C-45BF-841F-2718AF40051E}" type="presParOf" srcId="{82FA2D1D-EC55-4AEB-9425-A9BADF745B9F}" destId="{8F99D919-3A0B-4F6C-9AE4-DBD89C4EB283}" srcOrd="0" destOrd="0" presId="urn:microsoft.com/office/officeart/2005/8/layout/hierarchy4"/>
    <dgm:cxn modelId="{1091E208-2EFD-47AC-B1BA-42BAEF753469}" type="presParOf" srcId="{8F99D919-3A0B-4F6C-9AE4-DBD89C4EB283}" destId="{E8B98DB5-2AA1-48D2-8417-C68429A2DF9E}" srcOrd="0" destOrd="0" presId="urn:microsoft.com/office/officeart/2005/8/layout/hierarchy4"/>
    <dgm:cxn modelId="{56293469-CB60-4BD4-9E0C-358D8354B973}" type="presParOf" srcId="{8F99D919-3A0B-4F6C-9AE4-DBD89C4EB283}" destId="{A24C34C8-AA18-4FC3-8F4A-5B1D28FFB196}" srcOrd="1" destOrd="0" presId="urn:microsoft.com/office/officeart/2005/8/layout/hierarchy4"/>
    <dgm:cxn modelId="{226CB618-A194-4F50-A0CF-7DE21D2E7E3F}" type="presParOf" srcId="{82FA2D1D-EC55-4AEB-9425-A9BADF745B9F}" destId="{C90F8000-4347-41BD-B70A-97EBF9CBDFDB}" srcOrd="1" destOrd="0" presId="urn:microsoft.com/office/officeart/2005/8/layout/hierarchy4"/>
    <dgm:cxn modelId="{E0CCFB97-50D8-4FD3-91B7-E449B95BE575}" type="presParOf" srcId="{82FA2D1D-EC55-4AEB-9425-A9BADF745B9F}" destId="{9881FE63-10C9-4768-89DF-AA63D93708E2}" srcOrd="2" destOrd="0" presId="urn:microsoft.com/office/officeart/2005/8/layout/hierarchy4"/>
    <dgm:cxn modelId="{F80A91B4-9CA5-4860-B724-D3A09909F025}" type="presParOf" srcId="{9881FE63-10C9-4768-89DF-AA63D93708E2}" destId="{239606A4-63BA-4F84-9EDD-F6D5AA5AB2A8}" srcOrd="0" destOrd="0" presId="urn:microsoft.com/office/officeart/2005/8/layout/hierarchy4"/>
    <dgm:cxn modelId="{6C8CAA9D-F838-4337-BB1C-C6A9890BD400}" type="presParOf" srcId="{9881FE63-10C9-4768-89DF-AA63D93708E2}" destId="{88D538F6-8426-4369-BAA0-4E2899F0C88C}" srcOrd="1" destOrd="0" presId="urn:microsoft.com/office/officeart/2005/8/layout/hierarchy4"/>
    <dgm:cxn modelId="{3B0461F4-9664-4601-9E71-155D4E5B1141}" type="presParOf" srcId="{F2949349-308A-4249-B093-4034AB996042}" destId="{61BD0479-E858-433B-B415-5FEA6C5C6A3E}" srcOrd="1" destOrd="0" presId="urn:microsoft.com/office/officeart/2005/8/layout/hierarchy4"/>
    <dgm:cxn modelId="{FC6D09F8-0D4E-4935-BDFB-2F8044530D0F}" type="presParOf" srcId="{F2949349-308A-4249-B093-4034AB996042}" destId="{D6F3853B-9674-40FB-A0D6-77E5E07178B5}" srcOrd="2" destOrd="0" presId="urn:microsoft.com/office/officeart/2005/8/layout/hierarchy4"/>
    <dgm:cxn modelId="{A6AD8EDF-AA9B-40FA-B8E0-F232D8DF8A15}" type="presParOf" srcId="{D6F3853B-9674-40FB-A0D6-77E5E07178B5}" destId="{71A31CE6-52E8-43CE-9299-C37F837A9D7A}" srcOrd="0" destOrd="0" presId="urn:microsoft.com/office/officeart/2005/8/layout/hierarchy4"/>
    <dgm:cxn modelId="{5F57B910-AF83-4B60-9BD9-6ABD50283469}" type="presParOf" srcId="{D6F3853B-9674-40FB-A0D6-77E5E07178B5}" destId="{997B1E88-8026-4090-AA5B-2A838CEC63B6}" srcOrd="1" destOrd="0" presId="urn:microsoft.com/office/officeart/2005/8/layout/hierarchy4"/>
    <dgm:cxn modelId="{B0E010F9-A596-4C5E-9C2B-CBAC53A6A18F}" type="presParOf" srcId="{D6F3853B-9674-40FB-A0D6-77E5E07178B5}" destId="{E890079A-123F-4063-86FB-CC717EA69144}" srcOrd="2" destOrd="0" presId="urn:microsoft.com/office/officeart/2005/8/layout/hierarchy4"/>
    <dgm:cxn modelId="{E1D117B3-A405-4F15-A94B-80BC4257EE12}" type="presParOf" srcId="{E890079A-123F-4063-86FB-CC717EA69144}" destId="{BBF8CA5B-49EE-4C9E-9BD6-AFCAA8B39943}" srcOrd="0" destOrd="0" presId="urn:microsoft.com/office/officeart/2005/8/layout/hierarchy4"/>
    <dgm:cxn modelId="{BA79DA9F-5B3A-4AC8-A52A-C6F3489352A4}" type="presParOf" srcId="{BBF8CA5B-49EE-4C9E-9BD6-AFCAA8B39943}" destId="{ACE0B549-3C8B-494C-B16B-5CF8F5163B12}" srcOrd="0" destOrd="0" presId="urn:microsoft.com/office/officeart/2005/8/layout/hierarchy4"/>
    <dgm:cxn modelId="{941C96FC-90FA-4C5F-8996-C2BB6A88ADBD}" type="presParOf" srcId="{BBF8CA5B-49EE-4C9E-9BD6-AFCAA8B39943}" destId="{8DDAFF97-71A2-4C7F-A4F6-B38FFDEE42ED}" srcOrd="1" destOrd="0" presId="urn:microsoft.com/office/officeart/2005/8/layout/hierarchy4"/>
    <dgm:cxn modelId="{1D6B854B-9ADC-462F-B0EC-250D5D570C7E}" type="presParOf" srcId="{E890079A-123F-4063-86FB-CC717EA69144}" destId="{6B098DCE-3C36-4180-A18A-CAD2ED4EBB71}" srcOrd="1" destOrd="0" presId="urn:microsoft.com/office/officeart/2005/8/layout/hierarchy4"/>
    <dgm:cxn modelId="{2C6BBDCB-4DE8-4A96-B4B4-4F1122E53B8A}" type="presParOf" srcId="{E890079A-123F-4063-86FB-CC717EA69144}" destId="{DC32A30F-4A33-4007-82B1-0CD0F51258B1}" srcOrd="2" destOrd="0" presId="urn:microsoft.com/office/officeart/2005/8/layout/hierarchy4"/>
    <dgm:cxn modelId="{C236DFA5-E478-4D59-B307-1D560235D2F6}" type="presParOf" srcId="{DC32A30F-4A33-4007-82B1-0CD0F51258B1}" destId="{8E1C9BF8-EE70-403A-B701-19A20D645699}" srcOrd="0" destOrd="0" presId="urn:microsoft.com/office/officeart/2005/8/layout/hierarchy4"/>
    <dgm:cxn modelId="{7D1EEABC-5164-4FFE-B221-A9B0565080EC}" type="presParOf" srcId="{DC32A30F-4A33-4007-82B1-0CD0F51258B1}" destId="{E104D7B3-3D00-4B41-87E8-978E3EC0F664}" srcOrd="1" destOrd="0" presId="urn:microsoft.com/office/officeart/2005/8/layout/hierarchy4"/>
    <dgm:cxn modelId="{03887B05-76A6-4B78-9AA3-C35296349F11}" type="presParOf" srcId="{E890079A-123F-4063-86FB-CC717EA69144}" destId="{37D96E0C-9A4B-40D4-BB29-C1BDAC460AA8}" srcOrd="3" destOrd="0" presId="urn:microsoft.com/office/officeart/2005/8/layout/hierarchy4"/>
    <dgm:cxn modelId="{1652B6B5-0218-4594-910E-561584AEF77A}" type="presParOf" srcId="{E890079A-123F-4063-86FB-CC717EA69144}" destId="{A329D8B5-05FB-46E7-A16F-A82DBD729DE6}" srcOrd="4" destOrd="0" presId="urn:microsoft.com/office/officeart/2005/8/layout/hierarchy4"/>
    <dgm:cxn modelId="{AF36AFC4-CD71-4D7D-85C8-64BCACF20E51}" type="presParOf" srcId="{A329D8B5-05FB-46E7-A16F-A82DBD729DE6}" destId="{9D7AF9FF-A651-4891-94E8-3EA83371AF4A}" srcOrd="0" destOrd="0" presId="urn:microsoft.com/office/officeart/2005/8/layout/hierarchy4"/>
    <dgm:cxn modelId="{A88F789B-8B4C-42E6-A7B2-D0B92885DDA7}" type="presParOf" srcId="{A329D8B5-05FB-46E7-A16F-A82DBD729DE6}" destId="{0B3C3886-58AD-4903-A7ED-94D792EB3DCA}" srcOrd="1" destOrd="0" presId="urn:microsoft.com/office/officeart/2005/8/layout/hierarchy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553CE44-D300-4C09-9AB9-43244860DE6F}" type="doc">
      <dgm:prSet loTypeId="urn:microsoft.com/office/officeart/2005/8/layout/chevron2" loCatId="process" qsTypeId="urn:microsoft.com/office/officeart/2005/8/quickstyle/simple5" qsCatId="simple" csTypeId="urn:microsoft.com/office/officeart/2005/8/colors/accent3_2" csCatId="accent3" phldr="1"/>
      <dgm:spPr/>
      <dgm:t>
        <a:bodyPr/>
        <a:lstStyle/>
        <a:p>
          <a:endParaRPr lang="zh-CN" altLang="en-US"/>
        </a:p>
      </dgm:t>
    </dgm:pt>
    <dgm:pt modelId="{B02ABC4A-BFB2-42A1-B083-1EA0F856D393}">
      <dgm:prSet phldrT="[文本]" custT="1"/>
      <dgm:spPr/>
      <dgm:t>
        <a:bodyPr/>
        <a:lstStyle/>
        <a:p>
          <a:r>
            <a:rPr lang="zh-CN" altLang="en-US" sz="1100" dirty="0">
              <a:solidFill>
                <a:schemeClr val="bg1"/>
              </a:solidFill>
              <a:latin typeface="微软雅黑" pitchFamily="34" charset="-122"/>
              <a:ea typeface="微软雅黑" pitchFamily="34" charset="-122"/>
            </a:rPr>
            <a:t>开盘前准备</a:t>
          </a:r>
          <a:r>
            <a:rPr lang="zh-CN" altLang="en-US" sz="1100" dirty="0" smtClean="0">
              <a:solidFill>
                <a:schemeClr val="bg1"/>
              </a:solidFill>
              <a:latin typeface="微软雅黑" pitchFamily="34" charset="-122"/>
              <a:ea typeface="微软雅黑" pitchFamily="34" charset="-122"/>
            </a:rPr>
            <a:t>工作</a:t>
          </a:r>
          <a:endParaRPr lang="en-US" altLang="zh-CN" sz="1100" dirty="0">
            <a:solidFill>
              <a:schemeClr val="bg1"/>
            </a:solidFill>
            <a:latin typeface="微软雅黑" pitchFamily="34" charset="-122"/>
            <a:ea typeface="微软雅黑" pitchFamily="34" charset="-122"/>
          </a:endParaRPr>
        </a:p>
      </dgm:t>
    </dgm:pt>
    <dgm:pt modelId="{0B754622-7E08-459D-BB1D-EEECE726E6F9}" type="parTrans" cxnId="{9979AC39-ED5D-4B2F-A423-888B88F6CBAC}">
      <dgm:prSet/>
      <dgm:spPr/>
      <dgm:t>
        <a:bodyPr/>
        <a:lstStyle/>
        <a:p>
          <a:endParaRPr lang="zh-CN" altLang="en-US"/>
        </a:p>
      </dgm:t>
    </dgm:pt>
    <dgm:pt modelId="{AD7877DA-8115-4A86-A4BB-F3F647E945E3}" type="sibTrans" cxnId="{9979AC39-ED5D-4B2F-A423-888B88F6CBAC}">
      <dgm:prSet/>
      <dgm:spPr/>
      <dgm:t>
        <a:bodyPr/>
        <a:lstStyle/>
        <a:p>
          <a:endParaRPr lang="zh-CN" altLang="en-US"/>
        </a:p>
      </dgm:t>
    </dgm:pt>
    <dgm:pt modelId="{A32385FC-8C7B-456E-9B05-B41AE1C18355}">
      <dgm:prSet phldrT="[文本]" custT="1"/>
      <dgm:spPr/>
      <dgm:t>
        <a:bodyPr/>
        <a:lstStyle/>
        <a:p>
          <a:r>
            <a:rPr lang="zh-CN" altLang="en-US" sz="1000" dirty="0">
              <a:latin typeface="微软雅黑" pitchFamily="34" charset="-122"/>
              <a:ea typeface="微软雅黑" pitchFamily="34" charset="-122"/>
            </a:rPr>
            <a:t>全球各地</a:t>
          </a:r>
          <a:r>
            <a:rPr lang="zh-CN" altLang="en-US" sz="1050" b="1" dirty="0">
              <a:latin typeface="微软雅黑" pitchFamily="34" charset="-122"/>
              <a:ea typeface="微软雅黑" pitchFamily="34" charset="-122"/>
            </a:rPr>
            <a:t>股票指数、美元指数、贵金属指数、原油指数</a:t>
          </a:r>
        </a:p>
      </dgm:t>
    </dgm:pt>
    <dgm:pt modelId="{D71B7484-6644-44F6-AFB0-670D0685CF0B}" type="parTrans" cxnId="{E83C57E0-40D5-492D-9892-D81CE7940AA5}">
      <dgm:prSet/>
      <dgm:spPr/>
      <dgm:t>
        <a:bodyPr/>
        <a:lstStyle/>
        <a:p>
          <a:endParaRPr lang="zh-CN" altLang="en-US"/>
        </a:p>
      </dgm:t>
    </dgm:pt>
    <dgm:pt modelId="{1E4DC34A-3EF3-40DD-8D6D-D2F08B3B9268}" type="sibTrans" cxnId="{E83C57E0-40D5-492D-9892-D81CE7940AA5}">
      <dgm:prSet/>
      <dgm:spPr/>
      <dgm:t>
        <a:bodyPr/>
        <a:lstStyle/>
        <a:p>
          <a:endParaRPr lang="zh-CN" altLang="en-US"/>
        </a:p>
      </dgm:t>
    </dgm:pt>
    <dgm:pt modelId="{54EE329B-3CCE-440B-9EC9-50830EB4B08E}">
      <dgm:prSet phldrT="[文本]" custT="1"/>
      <dgm:spPr/>
      <dgm:t>
        <a:bodyPr/>
        <a:lstStyle/>
        <a:p>
          <a:r>
            <a:rPr lang="zh-CN" altLang="en-US" sz="1100" dirty="0">
              <a:solidFill>
                <a:schemeClr val="bg1"/>
              </a:solidFill>
              <a:latin typeface="微软雅黑" pitchFamily="34" charset="-122"/>
              <a:ea typeface="微软雅黑" pitchFamily="34" charset="-122"/>
            </a:rPr>
            <a:t>收盘后阅读研报、关注全球经济走势</a:t>
          </a:r>
        </a:p>
      </dgm:t>
    </dgm:pt>
    <dgm:pt modelId="{B300394C-C7C3-4C4A-96D8-77ACACE5A12E}" type="parTrans" cxnId="{AA36EB29-8341-4758-8455-9845942A1976}">
      <dgm:prSet/>
      <dgm:spPr/>
      <dgm:t>
        <a:bodyPr/>
        <a:lstStyle/>
        <a:p>
          <a:endParaRPr lang="zh-CN" altLang="en-US"/>
        </a:p>
      </dgm:t>
    </dgm:pt>
    <dgm:pt modelId="{F9FB6AFD-44C8-4A79-A5F3-6A80CEB774F4}" type="sibTrans" cxnId="{AA36EB29-8341-4758-8455-9845942A1976}">
      <dgm:prSet/>
      <dgm:spPr/>
      <dgm:t>
        <a:bodyPr/>
        <a:lstStyle/>
        <a:p>
          <a:endParaRPr lang="zh-CN" altLang="en-US"/>
        </a:p>
      </dgm:t>
    </dgm:pt>
    <dgm:pt modelId="{B579EE28-855B-4AF2-9622-8DC0B40FDA81}">
      <dgm:prSet phldrT="[文本]" custT="1"/>
      <dgm:spPr/>
      <dgm:t>
        <a:bodyPr/>
        <a:lstStyle/>
        <a:p>
          <a:r>
            <a:rPr lang="zh-CN" altLang="en-US" sz="1000" dirty="0">
              <a:latin typeface="微软雅黑" pitchFamily="34" charset="-122"/>
              <a:ea typeface="微软雅黑" pitchFamily="34" charset="-122"/>
            </a:rPr>
            <a:t>研报全面且能按新财富分析师排名进行检索  </a:t>
          </a:r>
          <a:r>
            <a:rPr lang="en-US" altLang="zh-CN" sz="1000" dirty="0">
              <a:latin typeface="微软雅黑" pitchFamily="34" charset="-122"/>
              <a:ea typeface="微软雅黑" pitchFamily="34" charset="-122"/>
            </a:rPr>
            <a:t>(</a:t>
          </a:r>
          <a:r>
            <a:rPr lang="zh-CN" altLang="en-US" sz="1000" dirty="0">
              <a:latin typeface="微软雅黑" pitchFamily="34" charset="-122"/>
              <a:ea typeface="微软雅黑" pitchFamily="34" charset="-122"/>
            </a:rPr>
            <a:t>需优化部分</a:t>
          </a:r>
          <a:r>
            <a:rPr lang="en-US" altLang="zh-CN" sz="1000" dirty="0">
              <a:latin typeface="微软雅黑" pitchFamily="34" charset="-122"/>
              <a:ea typeface="微软雅黑" pitchFamily="34" charset="-122"/>
            </a:rPr>
            <a:t>)</a:t>
          </a:r>
          <a:endParaRPr lang="zh-CN" altLang="en-US" sz="1000" dirty="0">
            <a:latin typeface="微软雅黑" pitchFamily="34" charset="-122"/>
            <a:ea typeface="微软雅黑" pitchFamily="34" charset="-122"/>
          </a:endParaRPr>
        </a:p>
      </dgm:t>
    </dgm:pt>
    <dgm:pt modelId="{A5C8FAD8-9D0B-47C1-A832-9B0E079ABC87}" type="parTrans" cxnId="{963BF4AA-2AE2-40EF-988D-245CA9E93B25}">
      <dgm:prSet/>
      <dgm:spPr/>
      <dgm:t>
        <a:bodyPr/>
        <a:lstStyle/>
        <a:p>
          <a:endParaRPr lang="zh-CN" altLang="en-US"/>
        </a:p>
      </dgm:t>
    </dgm:pt>
    <dgm:pt modelId="{69F5A081-6B08-4D18-9265-0ADA76408697}" type="sibTrans" cxnId="{963BF4AA-2AE2-40EF-988D-245CA9E93B25}">
      <dgm:prSet/>
      <dgm:spPr/>
      <dgm:t>
        <a:bodyPr/>
        <a:lstStyle/>
        <a:p>
          <a:endParaRPr lang="zh-CN" altLang="en-US"/>
        </a:p>
      </dgm:t>
    </dgm:pt>
    <dgm:pt modelId="{60C2CF8F-1EE2-4524-AB4D-633575D142BC}">
      <dgm:prSet phldrT="[文本]" custT="1"/>
      <dgm:spPr/>
      <dgm:t>
        <a:bodyPr/>
        <a:lstStyle/>
        <a:p>
          <a:r>
            <a:rPr lang="zh-CN" altLang="en-US" sz="1000" dirty="0">
              <a:latin typeface="微软雅黑" pitchFamily="34" charset="-122"/>
              <a:ea typeface="微软雅黑" pitchFamily="34" charset="-122"/>
            </a:rPr>
            <a:t>欧美宏观经济数据</a:t>
          </a:r>
        </a:p>
      </dgm:t>
    </dgm:pt>
    <dgm:pt modelId="{91D5F4AD-B748-429F-B04C-BEA82CB7E1C4}" type="parTrans" cxnId="{514E128E-DEE6-4AB8-9917-0E5DD4352219}">
      <dgm:prSet/>
      <dgm:spPr/>
      <dgm:t>
        <a:bodyPr/>
        <a:lstStyle/>
        <a:p>
          <a:endParaRPr lang="zh-CN" altLang="en-US"/>
        </a:p>
      </dgm:t>
    </dgm:pt>
    <dgm:pt modelId="{F1566BCD-316E-4176-8AA5-DB06D8773A80}" type="sibTrans" cxnId="{514E128E-DEE6-4AB8-9917-0E5DD4352219}">
      <dgm:prSet/>
      <dgm:spPr/>
      <dgm:t>
        <a:bodyPr/>
        <a:lstStyle/>
        <a:p>
          <a:endParaRPr lang="zh-CN" altLang="en-US"/>
        </a:p>
      </dgm:t>
    </dgm:pt>
    <dgm:pt modelId="{AA49B766-4F94-42A0-9A8A-AEF3458E9C01}">
      <dgm:prSet phldrT="[文本]" custT="1"/>
      <dgm:spPr/>
      <dgm:t>
        <a:bodyPr/>
        <a:lstStyle/>
        <a:p>
          <a:r>
            <a:rPr lang="zh-CN" altLang="en-US" sz="1100" dirty="0">
              <a:solidFill>
                <a:schemeClr val="bg1"/>
              </a:solidFill>
              <a:latin typeface="微软雅黑" pitchFamily="34" charset="-122"/>
              <a:ea typeface="微软雅黑" pitchFamily="34" charset="-122"/>
            </a:rPr>
            <a:t>撰写投资报告、构建投资组合、验证交易系统</a:t>
          </a:r>
        </a:p>
      </dgm:t>
    </dgm:pt>
    <dgm:pt modelId="{36902CCD-BF36-4175-A6C8-880DD3A09D13}" type="parTrans" cxnId="{7B448DC8-23CC-45C6-A717-5DD1EF6AB537}">
      <dgm:prSet/>
      <dgm:spPr/>
      <dgm:t>
        <a:bodyPr/>
        <a:lstStyle/>
        <a:p>
          <a:endParaRPr lang="zh-CN" altLang="en-US"/>
        </a:p>
      </dgm:t>
    </dgm:pt>
    <dgm:pt modelId="{FB600B06-834C-4B66-A82F-D617DAA954FD}" type="sibTrans" cxnId="{7B448DC8-23CC-45C6-A717-5DD1EF6AB537}">
      <dgm:prSet/>
      <dgm:spPr/>
      <dgm:t>
        <a:bodyPr/>
        <a:lstStyle/>
        <a:p>
          <a:endParaRPr lang="zh-CN" altLang="en-US"/>
        </a:p>
      </dgm:t>
    </dgm:pt>
    <dgm:pt modelId="{5A871324-9073-49DF-87DE-4CF392A40F47}">
      <dgm:prSet phldrT="[文本]" custT="1"/>
      <dgm:spPr/>
      <dgm:t>
        <a:bodyPr/>
        <a:lstStyle/>
        <a:p>
          <a:r>
            <a:rPr lang="zh-CN" altLang="en-US" sz="1000">
              <a:latin typeface="微软雅黑" pitchFamily="34" charset="-122"/>
              <a:ea typeface="微软雅黑" pitchFamily="34" charset="-122"/>
            </a:rPr>
            <a:t>投资组合创建（包括历史投资组合）及绩效评估</a:t>
          </a:r>
        </a:p>
      </dgm:t>
    </dgm:pt>
    <dgm:pt modelId="{A43C82A8-B0F0-46F5-8649-788BE11A6F55}" type="parTrans" cxnId="{7B80B810-D95C-4D68-9B48-7FFB26DB80D9}">
      <dgm:prSet/>
      <dgm:spPr/>
      <dgm:t>
        <a:bodyPr/>
        <a:lstStyle/>
        <a:p>
          <a:endParaRPr lang="zh-CN" altLang="en-US"/>
        </a:p>
      </dgm:t>
    </dgm:pt>
    <dgm:pt modelId="{5D631E03-4331-4543-B305-6C4B278D3346}" type="sibTrans" cxnId="{7B80B810-D95C-4D68-9B48-7FFB26DB80D9}">
      <dgm:prSet/>
      <dgm:spPr/>
      <dgm:t>
        <a:bodyPr/>
        <a:lstStyle/>
        <a:p>
          <a:endParaRPr lang="zh-CN" altLang="en-US"/>
        </a:p>
      </dgm:t>
    </dgm:pt>
    <dgm:pt modelId="{45004151-270A-4BC0-B7C1-BE4B0E45FDD6}">
      <dgm:prSet phldrT="[文本]" custT="1"/>
      <dgm:spPr/>
      <dgm:t>
        <a:bodyPr/>
        <a:lstStyle/>
        <a:p>
          <a:r>
            <a:rPr lang="zh-CN" altLang="en-US" sz="1000">
              <a:latin typeface="微软雅黑" pitchFamily="34" charset="-122"/>
              <a:ea typeface="微软雅黑" pitchFamily="34" charset="-122"/>
            </a:rPr>
            <a:t>选股系统的回测功能</a:t>
          </a:r>
        </a:p>
      </dgm:t>
    </dgm:pt>
    <dgm:pt modelId="{901F61D9-5B3B-4EE9-AA49-721B99AF0E39}" type="parTrans" cxnId="{6F302684-73B5-481B-8479-23B6BAD42D1E}">
      <dgm:prSet/>
      <dgm:spPr/>
      <dgm:t>
        <a:bodyPr/>
        <a:lstStyle/>
        <a:p>
          <a:endParaRPr lang="zh-CN" altLang="en-US"/>
        </a:p>
      </dgm:t>
    </dgm:pt>
    <dgm:pt modelId="{722FC767-B713-4D65-B092-90752B353E96}" type="sibTrans" cxnId="{6F302684-73B5-481B-8479-23B6BAD42D1E}">
      <dgm:prSet/>
      <dgm:spPr/>
      <dgm:t>
        <a:bodyPr/>
        <a:lstStyle/>
        <a:p>
          <a:endParaRPr lang="zh-CN" altLang="en-US"/>
        </a:p>
      </dgm:t>
    </dgm:pt>
    <dgm:pt modelId="{A0D5A3A1-C393-492B-A7F2-C69559B62B72}">
      <dgm:prSet custT="1"/>
      <dgm:spPr/>
      <dgm:t>
        <a:bodyPr/>
        <a:lstStyle/>
        <a:p>
          <a:r>
            <a:rPr lang="zh-CN" altLang="en-US" sz="1100" dirty="0">
              <a:solidFill>
                <a:schemeClr val="bg1"/>
              </a:solidFill>
              <a:latin typeface="微软雅黑" pitchFamily="34" charset="-122"/>
              <a:ea typeface="微软雅黑" pitchFamily="34" charset="-122"/>
            </a:rPr>
            <a:t>开盘时间看盘、交易、提供咨询服务</a:t>
          </a:r>
        </a:p>
      </dgm:t>
    </dgm:pt>
    <dgm:pt modelId="{624196EC-53D2-4B26-9DB7-E4D8C47B8DBB}" type="parTrans" cxnId="{A329CB14-3C4A-4342-A7E1-56DFEA067BE2}">
      <dgm:prSet/>
      <dgm:spPr/>
      <dgm:t>
        <a:bodyPr/>
        <a:lstStyle/>
        <a:p>
          <a:endParaRPr lang="zh-CN" altLang="en-US"/>
        </a:p>
      </dgm:t>
    </dgm:pt>
    <dgm:pt modelId="{FF5D476E-4FEB-4840-86AA-7029EFB39A41}" type="sibTrans" cxnId="{A329CB14-3C4A-4342-A7E1-56DFEA067BE2}">
      <dgm:prSet/>
      <dgm:spPr/>
      <dgm:t>
        <a:bodyPr/>
        <a:lstStyle/>
        <a:p>
          <a:endParaRPr lang="zh-CN" altLang="en-US"/>
        </a:p>
      </dgm:t>
    </dgm:pt>
    <dgm:pt modelId="{73CD562D-41B9-4CA5-84BA-21C12CC8BB41}">
      <dgm:prSet custT="1"/>
      <dgm:spPr/>
      <dgm:t>
        <a:bodyPr/>
        <a:lstStyle/>
        <a:p>
          <a:r>
            <a:rPr lang="zh-CN" altLang="en-US" sz="1050" b="1" i="1" dirty="0">
              <a:latin typeface="微软雅黑" pitchFamily="34" charset="-122"/>
              <a:ea typeface="微软雅黑" pitchFamily="34" charset="-122"/>
            </a:rPr>
            <a:t>支持多窗口布局及多窗口联动的行情界面</a:t>
          </a:r>
          <a:r>
            <a:rPr lang="en-US" altLang="zh-CN" sz="1050" b="1" i="1" dirty="0">
              <a:latin typeface="微软雅黑" pitchFamily="34" charset="-122"/>
              <a:ea typeface="微软雅黑" pitchFamily="34" charset="-122"/>
            </a:rPr>
            <a:t>- </a:t>
          </a:r>
          <a:r>
            <a:rPr lang="zh-CN" altLang="en-US" sz="1050" b="1" i="1" dirty="0">
              <a:latin typeface="微软雅黑" pitchFamily="34" charset="-122"/>
              <a:ea typeface="微软雅黑" pitchFamily="34" charset="-122"/>
            </a:rPr>
            <a:t>及便捷的窗口管理</a:t>
          </a:r>
        </a:p>
      </dgm:t>
    </dgm:pt>
    <dgm:pt modelId="{7CE5BEFC-C111-444A-814E-65C9895A5313}" type="parTrans" cxnId="{66DB2434-3D8C-46FF-8627-E984522D95AF}">
      <dgm:prSet/>
      <dgm:spPr/>
      <dgm:t>
        <a:bodyPr/>
        <a:lstStyle/>
        <a:p>
          <a:endParaRPr lang="zh-CN" altLang="en-US"/>
        </a:p>
      </dgm:t>
    </dgm:pt>
    <dgm:pt modelId="{5A855CF9-9C8F-44E9-958C-BCE35A230822}" type="sibTrans" cxnId="{66DB2434-3D8C-46FF-8627-E984522D95AF}">
      <dgm:prSet/>
      <dgm:spPr/>
      <dgm:t>
        <a:bodyPr/>
        <a:lstStyle/>
        <a:p>
          <a:endParaRPr lang="zh-CN" altLang="en-US"/>
        </a:p>
      </dgm:t>
    </dgm:pt>
    <dgm:pt modelId="{20985023-1169-4A93-A1F4-FAFCE6535865}">
      <dgm:prSet custT="1"/>
      <dgm:spPr/>
      <dgm:t>
        <a:bodyPr/>
        <a:lstStyle/>
        <a:p>
          <a:r>
            <a:rPr lang="zh-CN" altLang="en-US" sz="1050" b="1" i="1" dirty="0">
              <a:latin typeface="微软雅黑" pitchFamily="34" charset="-122"/>
              <a:ea typeface="微软雅黑" pitchFamily="34" charset="-122"/>
            </a:rPr>
            <a:t>最新滚动新闻及关联个股的推送</a:t>
          </a:r>
        </a:p>
      </dgm:t>
    </dgm:pt>
    <dgm:pt modelId="{C1DFC1C4-D868-4E22-A452-9E06F87B02E2}" type="parTrans" cxnId="{3E3D4DCE-2771-4319-8F99-AB2049608351}">
      <dgm:prSet/>
      <dgm:spPr/>
      <dgm:t>
        <a:bodyPr/>
        <a:lstStyle/>
        <a:p>
          <a:endParaRPr lang="zh-CN" altLang="en-US"/>
        </a:p>
      </dgm:t>
    </dgm:pt>
    <dgm:pt modelId="{A2975007-89D1-483D-A7A1-CC2BB4BBAC6F}" type="sibTrans" cxnId="{3E3D4DCE-2771-4319-8F99-AB2049608351}">
      <dgm:prSet/>
      <dgm:spPr/>
      <dgm:t>
        <a:bodyPr/>
        <a:lstStyle/>
        <a:p>
          <a:endParaRPr lang="zh-CN" altLang="en-US"/>
        </a:p>
      </dgm:t>
    </dgm:pt>
    <dgm:pt modelId="{18554F5A-0A39-4A9D-942C-FA2AD2C74343}">
      <dgm:prSet phldrT="[文本]" custT="1"/>
      <dgm:spPr/>
      <dgm:t>
        <a:bodyPr/>
        <a:lstStyle/>
        <a:p>
          <a:r>
            <a:rPr lang="zh-CN" altLang="en-US" sz="1050" b="1" i="1" dirty="0">
              <a:latin typeface="微软雅黑" pitchFamily="34" charset="-122"/>
              <a:ea typeface="微软雅黑" pitchFamily="34" charset="-122"/>
            </a:rPr>
            <a:t>最新的市场热点、概念归类信息</a:t>
          </a:r>
        </a:p>
      </dgm:t>
    </dgm:pt>
    <dgm:pt modelId="{D3677D68-0B37-4E6A-A71B-2B4BF8DD2921}" type="parTrans" cxnId="{79A43C66-3286-42A4-87FA-8CAC54D0F207}">
      <dgm:prSet/>
      <dgm:spPr/>
      <dgm:t>
        <a:bodyPr/>
        <a:lstStyle/>
        <a:p>
          <a:endParaRPr lang="zh-CN" altLang="en-US"/>
        </a:p>
      </dgm:t>
    </dgm:pt>
    <dgm:pt modelId="{B637AEE3-F058-42C8-B25B-D6F38DEC3585}" type="sibTrans" cxnId="{79A43C66-3286-42A4-87FA-8CAC54D0F207}">
      <dgm:prSet/>
      <dgm:spPr/>
      <dgm:t>
        <a:bodyPr/>
        <a:lstStyle/>
        <a:p>
          <a:endParaRPr lang="zh-CN" altLang="en-US"/>
        </a:p>
      </dgm:t>
    </dgm:pt>
    <dgm:pt modelId="{FF89FE1C-FCD9-4A5A-8471-4ADE95356C81}">
      <dgm:prSet custT="1"/>
      <dgm:spPr/>
      <dgm:t>
        <a:bodyPr/>
        <a:lstStyle/>
        <a:p>
          <a:r>
            <a:rPr lang="zh-CN" altLang="en-US" sz="1050" b="1" i="1">
              <a:latin typeface="微软雅黑" pitchFamily="34" charset="-122"/>
              <a:ea typeface="微软雅黑" pitchFamily="34" charset="-122"/>
            </a:rPr>
            <a:t>分时图提供即时的贡献度分析（行业对大盘的贡献度及贡献度最大的前</a:t>
          </a:r>
          <a:r>
            <a:rPr lang="en-US" altLang="zh-CN" sz="1050" b="1" i="1">
              <a:latin typeface="微软雅黑" pitchFamily="34" charset="-122"/>
              <a:ea typeface="微软雅黑" pitchFamily="34" charset="-122"/>
            </a:rPr>
            <a:t>20</a:t>
          </a:r>
          <a:r>
            <a:rPr lang="zh-CN" altLang="en-US" sz="1050" b="1" i="1">
              <a:latin typeface="微软雅黑" pitchFamily="34" charset="-122"/>
              <a:ea typeface="微软雅黑" pitchFamily="34" charset="-122"/>
            </a:rPr>
            <a:t>只股票）</a:t>
          </a:r>
        </a:p>
      </dgm:t>
    </dgm:pt>
    <dgm:pt modelId="{0EE0D5FB-3854-415A-9C1D-53AE4F22776D}" type="parTrans" cxnId="{92BAFF5E-3352-4C18-BC61-3DEB6DEB28F7}">
      <dgm:prSet/>
      <dgm:spPr/>
      <dgm:t>
        <a:bodyPr/>
        <a:lstStyle/>
        <a:p>
          <a:endParaRPr lang="zh-CN" altLang="en-US"/>
        </a:p>
      </dgm:t>
    </dgm:pt>
    <dgm:pt modelId="{D8D910C7-42FA-4DF8-B9E8-9175B4C7A0A2}" type="sibTrans" cxnId="{92BAFF5E-3352-4C18-BC61-3DEB6DEB28F7}">
      <dgm:prSet/>
      <dgm:spPr/>
      <dgm:t>
        <a:bodyPr/>
        <a:lstStyle/>
        <a:p>
          <a:endParaRPr lang="zh-CN" altLang="en-US"/>
        </a:p>
      </dgm:t>
    </dgm:pt>
    <dgm:pt modelId="{9F7C871B-BEB6-4559-982E-892D863B1718}">
      <dgm:prSet phldrT="[文本]" custT="1"/>
      <dgm:spPr/>
      <dgm:t>
        <a:bodyPr/>
        <a:lstStyle/>
        <a:p>
          <a:r>
            <a:rPr lang="zh-CN" altLang="en-US" sz="1000" dirty="0">
              <a:latin typeface="微软雅黑" pitchFamily="34" charset="-122"/>
              <a:ea typeface="微软雅黑" pitchFamily="34" charset="-122"/>
            </a:rPr>
            <a:t>上市公司公告及摘要</a:t>
          </a:r>
        </a:p>
      </dgm:t>
    </dgm:pt>
    <dgm:pt modelId="{31105965-3885-4B6C-B1A9-E4BA7C9A9161}" type="parTrans" cxnId="{535EF33D-4500-49D5-88DA-D963DA8F1A6E}">
      <dgm:prSet/>
      <dgm:spPr/>
      <dgm:t>
        <a:bodyPr/>
        <a:lstStyle/>
        <a:p>
          <a:endParaRPr lang="zh-CN" altLang="en-US"/>
        </a:p>
      </dgm:t>
    </dgm:pt>
    <dgm:pt modelId="{2C58A590-FCC0-4254-BA93-D925E9C2300F}" type="sibTrans" cxnId="{535EF33D-4500-49D5-88DA-D963DA8F1A6E}">
      <dgm:prSet/>
      <dgm:spPr/>
      <dgm:t>
        <a:bodyPr/>
        <a:lstStyle/>
        <a:p>
          <a:endParaRPr lang="zh-CN" altLang="en-US"/>
        </a:p>
      </dgm:t>
    </dgm:pt>
    <dgm:pt modelId="{235B404D-FDF9-45E7-83C1-E35C90707D10}">
      <dgm:prSet phldrT="[文本]" custT="1"/>
      <dgm:spPr/>
      <dgm:t>
        <a:bodyPr/>
        <a:lstStyle/>
        <a:p>
          <a:r>
            <a:rPr lang="zh-CN" altLang="en-US" sz="1000">
              <a:latin typeface="微软雅黑" pitchFamily="34" charset="-122"/>
              <a:ea typeface="微软雅黑" pitchFamily="34" charset="-122"/>
            </a:rPr>
            <a:t>行业数据及大宗商品数据、期指数据</a:t>
          </a:r>
        </a:p>
      </dgm:t>
    </dgm:pt>
    <dgm:pt modelId="{5AC51463-3DC7-46EF-BFC9-8FB39A9580FB}" type="parTrans" cxnId="{FEBFA07F-265A-4216-AACA-402A9E7E65B6}">
      <dgm:prSet/>
      <dgm:spPr/>
      <dgm:t>
        <a:bodyPr/>
        <a:lstStyle/>
        <a:p>
          <a:endParaRPr lang="zh-CN" altLang="en-US"/>
        </a:p>
      </dgm:t>
    </dgm:pt>
    <dgm:pt modelId="{9E2A63B9-4763-406D-957E-498CE7480116}" type="sibTrans" cxnId="{FEBFA07F-265A-4216-AACA-402A9E7E65B6}">
      <dgm:prSet/>
      <dgm:spPr/>
      <dgm:t>
        <a:bodyPr/>
        <a:lstStyle/>
        <a:p>
          <a:endParaRPr lang="zh-CN" altLang="en-US"/>
        </a:p>
      </dgm:t>
    </dgm:pt>
    <dgm:pt modelId="{F3BAA3F2-25AE-43E0-99B7-4506CB074540}">
      <dgm:prSet phldrT="[文本]" custT="1"/>
      <dgm:spPr/>
      <dgm:t>
        <a:bodyPr/>
        <a:lstStyle/>
        <a:p>
          <a:r>
            <a:rPr lang="zh-CN" altLang="en-US" sz="1000">
              <a:latin typeface="微软雅黑" pitchFamily="34" charset="-122"/>
              <a:ea typeface="微软雅黑" pitchFamily="34" charset="-122"/>
            </a:rPr>
            <a:t>择时系统的回测功能</a:t>
          </a:r>
        </a:p>
      </dgm:t>
    </dgm:pt>
    <dgm:pt modelId="{9438F3AB-F068-4D28-A2B3-60A61546CD04}" type="parTrans" cxnId="{7E9423E5-C8F5-461D-AC39-9911D652A216}">
      <dgm:prSet/>
      <dgm:spPr/>
      <dgm:t>
        <a:bodyPr/>
        <a:lstStyle/>
        <a:p>
          <a:endParaRPr lang="zh-CN" altLang="en-US"/>
        </a:p>
      </dgm:t>
    </dgm:pt>
    <dgm:pt modelId="{16E13CF0-2A86-4C25-BC01-58EB30E0B82B}" type="sibTrans" cxnId="{7E9423E5-C8F5-461D-AC39-9911D652A216}">
      <dgm:prSet/>
      <dgm:spPr/>
      <dgm:t>
        <a:bodyPr/>
        <a:lstStyle/>
        <a:p>
          <a:endParaRPr lang="zh-CN" altLang="en-US"/>
        </a:p>
      </dgm:t>
    </dgm:pt>
    <dgm:pt modelId="{4FA10BB7-C116-4823-A10B-99D5E582A157}">
      <dgm:prSet phldrT="[文本]" custT="1"/>
      <dgm:spPr/>
      <dgm:t>
        <a:bodyPr/>
        <a:lstStyle/>
        <a:p>
          <a:r>
            <a:rPr lang="zh-CN" altLang="en-US" sz="1050" b="1" i="1">
              <a:latin typeface="微软雅黑" pitchFamily="34" charset="-122"/>
              <a:ea typeface="微软雅黑" pitchFamily="34" charset="-122"/>
            </a:rPr>
            <a:t>上市公司公告摘要</a:t>
          </a:r>
        </a:p>
      </dgm:t>
    </dgm:pt>
    <dgm:pt modelId="{37841EC3-7159-46EC-9E74-3F1ADD7B861A}" type="parTrans" cxnId="{AF020291-E656-4607-965E-E7DAA120E870}">
      <dgm:prSet/>
      <dgm:spPr/>
      <dgm:t>
        <a:bodyPr/>
        <a:lstStyle/>
        <a:p>
          <a:endParaRPr lang="zh-CN" altLang="en-US"/>
        </a:p>
      </dgm:t>
    </dgm:pt>
    <dgm:pt modelId="{2B21C639-F700-470D-8D87-0AEFE2C3C101}" type="sibTrans" cxnId="{AF020291-E656-4607-965E-E7DAA120E870}">
      <dgm:prSet/>
      <dgm:spPr/>
      <dgm:t>
        <a:bodyPr/>
        <a:lstStyle/>
        <a:p>
          <a:endParaRPr lang="zh-CN" altLang="en-US"/>
        </a:p>
      </dgm:t>
    </dgm:pt>
    <dgm:pt modelId="{975E1CAD-1058-403B-9C3A-28A816ABCFFA}">
      <dgm:prSet phldrT="[文本]" custT="1"/>
      <dgm:spPr/>
      <dgm:t>
        <a:bodyPr/>
        <a:lstStyle/>
        <a:p>
          <a:r>
            <a:rPr lang="zh-CN" altLang="en-US" sz="1000">
              <a:latin typeface="微软雅黑" pitchFamily="34" charset="-122"/>
              <a:ea typeface="微软雅黑" pitchFamily="34" charset="-122"/>
            </a:rPr>
            <a:t>行情数据及基本面数据提取功能（横截面、时间序列、定点复权的数据）</a:t>
          </a:r>
        </a:p>
      </dgm:t>
    </dgm:pt>
    <dgm:pt modelId="{13D11E2A-88C4-44DE-81FD-484EC82CCA9B}" type="parTrans" cxnId="{61FE57EE-1F18-4DFC-A63A-AD2771BC2466}">
      <dgm:prSet/>
      <dgm:spPr/>
      <dgm:t>
        <a:bodyPr/>
        <a:lstStyle/>
        <a:p>
          <a:endParaRPr lang="zh-CN" altLang="en-US"/>
        </a:p>
      </dgm:t>
    </dgm:pt>
    <dgm:pt modelId="{660A7673-B803-4BCE-8490-60C0A8484F07}" type="sibTrans" cxnId="{61FE57EE-1F18-4DFC-A63A-AD2771BC2466}">
      <dgm:prSet/>
      <dgm:spPr/>
      <dgm:t>
        <a:bodyPr/>
        <a:lstStyle/>
        <a:p>
          <a:endParaRPr lang="zh-CN" altLang="en-US"/>
        </a:p>
      </dgm:t>
    </dgm:pt>
    <dgm:pt modelId="{8C95AB16-9E0F-4B30-86F1-90C0ACEED796}">
      <dgm:prSet phldrT="[文本]" custT="1"/>
      <dgm:spPr/>
      <dgm:t>
        <a:bodyPr/>
        <a:lstStyle/>
        <a:p>
          <a:r>
            <a:rPr lang="zh-CN" altLang="en-US" sz="1000" dirty="0" smtClean="0">
              <a:solidFill>
                <a:schemeClr val="tx1">
                  <a:lumMod val="95000"/>
                  <a:lumOff val="5000"/>
                </a:schemeClr>
              </a:solidFill>
              <a:latin typeface="微软雅黑" pitchFamily="34" charset="-122"/>
              <a:ea typeface="微软雅黑" pitchFamily="34" charset="-122"/>
            </a:rPr>
            <a:t>判断当日趋势、撰写晨会纪要</a:t>
          </a:r>
          <a:endParaRPr lang="zh-CN" altLang="en-US" sz="1000" dirty="0">
            <a:latin typeface="微软雅黑" pitchFamily="34" charset="-122"/>
            <a:ea typeface="微软雅黑" pitchFamily="34" charset="-122"/>
          </a:endParaRPr>
        </a:p>
      </dgm:t>
    </dgm:pt>
    <dgm:pt modelId="{19EC9002-349F-45A5-8071-751336A8C9ED}" type="parTrans" cxnId="{879E2275-43E8-42F6-A1CF-0E96D222C6ED}">
      <dgm:prSet/>
      <dgm:spPr/>
      <dgm:t>
        <a:bodyPr/>
        <a:lstStyle/>
        <a:p>
          <a:endParaRPr lang="zh-CN" altLang="en-US"/>
        </a:p>
      </dgm:t>
    </dgm:pt>
    <dgm:pt modelId="{1703A519-3DF0-474A-BAE8-62D6A09BBD9E}" type="sibTrans" cxnId="{879E2275-43E8-42F6-A1CF-0E96D222C6ED}">
      <dgm:prSet/>
      <dgm:spPr/>
      <dgm:t>
        <a:bodyPr/>
        <a:lstStyle/>
        <a:p>
          <a:endParaRPr lang="zh-CN" altLang="en-US"/>
        </a:p>
      </dgm:t>
    </dgm:pt>
    <dgm:pt modelId="{2A3C5205-461B-4401-9010-0536610C7163}">
      <dgm:prSet phldrT="[文本]" custT="1"/>
      <dgm:spPr/>
      <dgm:t>
        <a:bodyPr/>
        <a:lstStyle/>
        <a:p>
          <a:r>
            <a:rPr lang="zh-CN" altLang="en-US" sz="1000" dirty="0" smtClean="0">
              <a:latin typeface="微软雅黑" pitchFamily="34" charset="-122"/>
              <a:ea typeface="微软雅黑" pitchFamily="34" charset="-122"/>
            </a:rPr>
            <a:t>重要财经新闻摘要汇总</a:t>
          </a:r>
          <a:endParaRPr lang="zh-CN" altLang="en-US" sz="1000" dirty="0">
            <a:latin typeface="微软雅黑" pitchFamily="34" charset="-122"/>
            <a:ea typeface="微软雅黑" pitchFamily="34" charset="-122"/>
          </a:endParaRPr>
        </a:p>
      </dgm:t>
    </dgm:pt>
    <dgm:pt modelId="{792D0489-F0EF-4785-B08F-00DF37D589E9}" type="parTrans" cxnId="{BF3DECAB-64CC-41AE-BC72-823AD4BDFEDF}">
      <dgm:prSet/>
      <dgm:spPr/>
      <dgm:t>
        <a:bodyPr/>
        <a:lstStyle/>
        <a:p>
          <a:endParaRPr lang="zh-CN" altLang="en-US"/>
        </a:p>
      </dgm:t>
    </dgm:pt>
    <dgm:pt modelId="{176AC1F6-9137-4B20-A1AE-A8747CCDC582}" type="sibTrans" cxnId="{BF3DECAB-64CC-41AE-BC72-823AD4BDFEDF}">
      <dgm:prSet/>
      <dgm:spPr/>
      <dgm:t>
        <a:bodyPr/>
        <a:lstStyle/>
        <a:p>
          <a:endParaRPr lang="zh-CN" altLang="en-US"/>
        </a:p>
      </dgm:t>
    </dgm:pt>
    <dgm:pt modelId="{F398AA5E-C124-4958-B4B1-18AD55CB944A}" type="pres">
      <dgm:prSet presAssocID="{C553CE44-D300-4C09-9AB9-43244860DE6F}" presName="linearFlow" presStyleCnt="0">
        <dgm:presLayoutVars>
          <dgm:dir/>
          <dgm:animLvl val="lvl"/>
          <dgm:resizeHandles val="exact"/>
        </dgm:presLayoutVars>
      </dgm:prSet>
      <dgm:spPr/>
      <dgm:t>
        <a:bodyPr/>
        <a:lstStyle/>
        <a:p>
          <a:endParaRPr lang="zh-CN" altLang="en-US"/>
        </a:p>
      </dgm:t>
    </dgm:pt>
    <dgm:pt modelId="{BDBBC2B9-04B7-4563-BFCA-C0B6DD84243E}" type="pres">
      <dgm:prSet presAssocID="{B02ABC4A-BFB2-42A1-B083-1EA0F856D393}" presName="composite" presStyleCnt="0"/>
      <dgm:spPr/>
      <dgm:t>
        <a:bodyPr/>
        <a:lstStyle/>
        <a:p>
          <a:endParaRPr lang="zh-CN" altLang="en-US"/>
        </a:p>
      </dgm:t>
    </dgm:pt>
    <dgm:pt modelId="{9138AB83-D853-4B6E-916D-49F527E2A5B7}" type="pres">
      <dgm:prSet presAssocID="{B02ABC4A-BFB2-42A1-B083-1EA0F856D393}" presName="parentText" presStyleLbl="alignNode1" presStyleIdx="0" presStyleCnt="4">
        <dgm:presLayoutVars>
          <dgm:chMax val="1"/>
          <dgm:bulletEnabled val="1"/>
        </dgm:presLayoutVars>
      </dgm:prSet>
      <dgm:spPr/>
      <dgm:t>
        <a:bodyPr/>
        <a:lstStyle/>
        <a:p>
          <a:endParaRPr lang="zh-CN" altLang="en-US"/>
        </a:p>
      </dgm:t>
    </dgm:pt>
    <dgm:pt modelId="{1EC95E0C-9AF1-48CA-898C-2C7DE8D95207}" type="pres">
      <dgm:prSet presAssocID="{B02ABC4A-BFB2-42A1-B083-1EA0F856D393}" presName="descendantText" presStyleLbl="alignAcc1" presStyleIdx="0" presStyleCnt="4" custScaleY="157890" custLinFactNeighborX="2099" custLinFactNeighborY="-602">
        <dgm:presLayoutVars>
          <dgm:bulletEnabled val="1"/>
        </dgm:presLayoutVars>
      </dgm:prSet>
      <dgm:spPr/>
      <dgm:t>
        <a:bodyPr/>
        <a:lstStyle/>
        <a:p>
          <a:endParaRPr lang="zh-CN" altLang="en-US"/>
        </a:p>
      </dgm:t>
    </dgm:pt>
    <dgm:pt modelId="{A786DC49-1D5B-4261-9CCE-BE26B3929B47}" type="pres">
      <dgm:prSet presAssocID="{AD7877DA-8115-4A86-A4BB-F3F647E945E3}" presName="sp" presStyleCnt="0"/>
      <dgm:spPr/>
      <dgm:t>
        <a:bodyPr/>
        <a:lstStyle/>
        <a:p>
          <a:endParaRPr lang="zh-CN" altLang="en-US"/>
        </a:p>
      </dgm:t>
    </dgm:pt>
    <dgm:pt modelId="{7F09541F-9C1F-4BAC-966A-881773D40E87}" type="pres">
      <dgm:prSet presAssocID="{A0D5A3A1-C393-492B-A7F2-C69559B62B72}" presName="composite" presStyleCnt="0"/>
      <dgm:spPr/>
      <dgm:t>
        <a:bodyPr/>
        <a:lstStyle/>
        <a:p>
          <a:endParaRPr lang="zh-CN" altLang="en-US"/>
        </a:p>
      </dgm:t>
    </dgm:pt>
    <dgm:pt modelId="{2AD0A5EC-4809-4985-8E8D-CEA722E859D5}" type="pres">
      <dgm:prSet presAssocID="{A0D5A3A1-C393-492B-A7F2-C69559B62B72}" presName="parentText" presStyleLbl="alignNode1" presStyleIdx="1" presStyleCnt="4">
        <dgm:presLayoutVars>
          <dgm:chMax val="1"/>
          <dgm:bulletEnabled val="1"/>
        </dgm:presLayoutVars>
      </dgm:prSet>
      <dgm:spPr/>
      <dgm:t>
        <a:bodyPr/>
        <a:lstStyle/>
        <a:p>
          <a:endParaRPr lang="zh-CN" altLang="en-US"/>
        </a:p>
      </dgm:t>
    </dgm:pt>
    <dgm:pt modelId="{2672554F-4F03-4EDD-AB36-265AABEF43AA}" type="pres">
      <dgm:prSet presAssocID="{A0D5A3A1-C393-492B-A7F2-C69559B62B72}" presName="descendantText" presStyleLbl="alignAcc1" presStyleIdx="1" presStyleCnt="4" custScaleY="136764">
        <dgm:presLayoutVars>
          <dgm:bulletEnabled val="1"/>
        </dgm:presLayoutVars>
      </dgm:prSet>
      <dgm:spPr/>
      <dgm:t>
        <a:bodyPr/>
        <a:lstStyle/>
        <a:p>
          <a:endParaRPr lang="zh-CN" altLang="en-US"/>
        </a:p>
      </dgm:t>
    </dgm:pt>
    <dgm:pt modelId="{0381D0B8-BBA9-4202-9B78-FD5B102791D2}" type="pres">
      <dgm:prSet presAssocID="{FF5D476E-4FEB-4840-86AA-7029EFB39A41}" presName="sp" presStyleCnt="0"/>
      <dgm:spPr/>
      <dgm:t>
        <a:bodyPr/>
        <a:lstStyle/>
        <a:p>
          <a:endParaRPr lang="zh-CN" altLang="en-US"/>
        </a:p>
      </dgm:t>
    </dgm:pt>
    <dgm:pt modelId="{85B73C97-9A0C-42AF-8950-076067A54805}" type="pres">
      <dgm:prSet presAssocID="{54EE329B-3CCE-440B-9EC9-50830EB4B08E}" presName="composite" presStyleCnt="0"/>
      <dgm:spPr/>
      <dgm:t>
        <a:bodyPr/>
        <a:lstStyle/>
        <a:p>
          <a:endParaRPr lang="zh-CN" altLang="en-US"/>
        </a:p>
      </dgm:t>
    </dgm:pt>
    <dgm:pt modelId="{EB0C5D24-D414-44A9-91FC-26BF049746CC}" type="pres">
      <dgm:prSet presAssocID="{54EE329B-3CCE-440B-9EC9-50830EB4B08E}" presName="parentText" presStyleLbl="alignNode1" presStyleIdx="2" presStyleCnt="4">
        <dgm:presLayoutVars>
          <dgm:chMax val="1"/>
          <dgm:bulletEnabled val="1"/>
        </dgm:presLayoutVars>
      </dgm:prSet>
      <dgm:spPr/>
      <dgm:t>
        <a:bodyPr/>
        <a:lstStyle/>
        <a:p>
          <a:endParaRPr lang="zh-CN" altLang="en-US"/>
        </a:p>
      </dgm:t>
    </dgm:pt>
    <dgm:pt modelId="{BC96CCD6-9842-41DA-A933-0206B50B3C3A}" type="pres">
      <dgm:prSet presAssocID="{54EE329B-3CCE-440B-9EC9-50830EB4B08E}" presName="descendantText" presStyleLbl="alignAcc1" presStyleIdx="2" presStyleCnt="4">
        <dgm:presLayoutVars>
          <dgm:bulletEnabled val="1"/>
        </dgm:presLayoutVars>
      </dgm:prSet>
      <dgm:spPr/>
      <dgm:t>
        <a:bodyPr/>
        <a:lstStyle/>
        <a:p>
          <a:endParaRPr lang="zh-CN" altLang="en-US"/>
        </a:p>
      </dgm:t>
    </dgm:pt>
    <dgm:pt modelId="{374C6CD6-6B68-46F3-AFD5-7FED33CF5CEA}" type="pres">
      <dgm:prSet presAssocID="{F9FB6AFD-44C8-4A79-A5F3-6A80CEB774F4}" presName="sp" presStyleCnt="0"/>
      <dgm:spPr/>
      <dgm:t>
        <a:bodyPr/>
        <a:lstStyle/>
        <a:p>
          <a:endParaRPr lang="zh-CN" altLang="en-US"/>
        </a:p>
      </dgm:t>
    </dgm:pt>
    <dgm:pt modelId="{A7977356-30B9-469A-A198-94DE2A676605}" type="pres">
      <dgm:prSet presAssocID="{AA49B766-4F94-42A0-9A8A-AEF3458E9C01}" presName="composite" presStyleCnt="0"/>
      <dgm:spPr/>
      <dgm:t>
        <a:bodyPr/>
        <a:lstStyle/>
        <a:p>
          <a:endParaRPr lang="zh-CN" altLang="en-US"/>
        </a:p>
      </dgm:t>
    </dgm:pt>
    <dgm:pt modelId="{833E768D-9073-4CF2-AAEE-290AF2924968}" type="pres">
      <dgm:prSet presAssocID="{AA49B766-4F94-42A0-9A8A-AEF3458E9C01}" presName="parentText" presStyleLbl="alignNode1" presStyleIdx="3" presStyleCnt="4">
        <dgm:presLayoutVars>
          <dgm:chMax val="1"/>
          <dgm:bulletEnabled val="1"/>
        </dgm:presLayoutVars>
      </dgm:prSet>
      <dgm:spPr/>
      <dgm:t>
        <a:bodyPr/>
        <a:lstStyle/>
        <a:p>
          <a:endParaRPr lang="zh-CN" altLang="en-US"/>
        </a:p>
      </dgm:t>
    </dgm:pt>
    <dgm:pt modelId="{99E51D3F-D295-4138-84F4-D25F5B74A85F}" type="pres">
      <dgm:prSet presAssocID="{AA49B766-4F94-42A0-9A8A-AEF3458E9C01}" presName="descendantText" presStyleLbl="alignAcc1" presStyleIdx="3" presStyleCnt="4">
        <dgm:presLayoutVars>
          <dgm:bulletEnabled val="1"/>
        </dgm:presLayoutVars>
      </dgm:prSet>
      <dgm:spPr/>
      <dgm:t>
        <a:bodyPr/>
        <a:lstStyle/>
        <a:p>
          <a:endParaRPr lang="zh-CN" altLang="en-US"/>
        </a:p>
      </dgm:t>
    </dgm:pt>
  </dgm:ptLst>
  <dgm:cxnLst>
    <dgm:cxn modelId="{665F4C74-6C35-4660-B173-AE7F01AD3AB3}" type="presOf" srcId="{235B404D-FDF9-45E7-83C1-E35C90707D10}" destId="{BC96CCD6-9842-41DA-A933-0206B50B3C3A}" srcOrd="0" destOrd="2" presId="urn:microsoft.com/office/officeart/2005/8/layout/chevron2"/>
    <dgm:cxn modelId="{61FE57EE-1F18-4DFC-A63A-AD2771BC2466}" srcId="{AA49B766-4F94-42A0-9A8A-AEF3458E9C01}" destId="{975E1CAD-1058-403B-9C3A-28A816ABCFFA}" srcOrd="3" destOrd="0" parTransId="{13D11E2A-88C4-44DE-81FD-484EC82CCA9B}" sibTransId="{660A7673-B803-4BCE-8490-60C0A8484F07}"/>
    <dgm:cxn modelId="{F8C09507-3E8F-4C3C-83AB-3658609C7647}" type="presOf" srcId="{B02ABC4A-BFB2-42A1-B083-1EA0F856D393}" destId="{9138AB83-D853-4B6E-916D-49F527E2A5B7}" srcOrd="0" destOrd="0" presId="urn:microsoft.com/office/officeart/2005/8/layout/chevron2"/>
    <dgm:cxn modelId="{AA36EB29-8341-4758-8455-9845942A1976}" srcId="{C553CE44-D300-4C09-9AB9-43244860DE6F}" destId="{54EE329B-3CCE-440B-9EC9-50830EB4B08E}" srcOrd="2" destOrd="0" parTransId="{B300394C-C7C3-4C4A-96D8-77ACACE5A12E}" sibTransId="{F9FB6AFD-44C8-4A79-A5F3-6A80CEB774F4}"/>
    <dgm:cxn modelId="{5B7CE347-A86A-4B1A-AD20-5725727191D4}" type="presOf" srcId="{A32385FC-8C7B-456E-9B05-B41AE1C18355}" destId="{1EC95E0C-9AF1-48CA-898C-2C7DE8D95207}" srcOrd="0" destOrd="2" presId="urn:microsoft.com/office/officeart/2005/8/layout/chevron2"/>
    <dgm:cxn modelId="{9979AC39-ED5D-4B2F-A423-888B88F6CBAC}" srcId="{C553CE44-D300-4C09-9AB9-43244860DE6F}" destId="{B02ABC4A-BFB2-42A1-B083-1EA0F856D393}" srcOrd="0" destOrd="0" parTransId="{0B754622-7E08-459D-BB1D-EEECE726E6F9}" sibTransId="{AD7877DA-8115-4A86-A4BB-F3F647E945E3}"/>
    <dgm:cxn modelId="{3C5DD3A7-A45C-4048-AAB2-79A579704EEF}" type="presOf" srcId="{C553CE44-D300-4C09-9AB9-43244860DE6F}" destId="{F398AA5E-C124-4958-B4B1-18AD55CB944A}" srcOrd="0" destOrd="0" presId="urn:microsoft.com/office/officeart/2005/8/layout/chevron2"/>
    <dgm:cxn modelId="{471A5FAE-12D7-43E4-8EDA-B09A2581C211}" type="presOf" srcId="{20985023-1169-4A93-A1F4-FAFCE6535865}" destId="{2672554F-4F03-4EDD-AB36-265AABEF43AA}" srcOrd="0" destOrd="1" presId="urn:microsoft.com/office/officeart/2005/8/layout/chevron2"/>
    <dgm:cxn modelId="{A329CB14-3C4A-4342-A7E1-56DFEA067BE2}" srcId="{C553CE44-D300-4C09-9AB9-43244860DE6F}" destId="{A0D5A3A1-C393-492B-A7F2-C69559B62B72}" srcOrd="1" destOrd="0" parTransId="{624196EC-53D2-4B26-9DB7-E4D8C47B8DBB}" sibTransId="{FF5D476E-4FEB-4840-86AA-7029EFB39A41}"/>
    <dgm:cxn modelId="{66DB2434-3D8C-46FF-8627-E984522D95AF}" srcId="{A0D5A3A1-C393-492B-A7F2-C69559B62B72}" destId="{73CD562D-41B9-4CA5-84BA-21C12CC8BB41}" srcOrd="0" destOrd="0" parTransId="{7CE5BEFC-C111-444A-814E-65C9895A5313}" sibTransId="{5A855CF9-9C8F-44E9-958C-BCE35A230822}"/>
    <dgm:cxn modelId="{1EB58DFE-6769-4B80-8220-619DE68D799F}" type="presOf" srcId="{F3BAA3F2-25AE-43E0-99B7-4506CB074540}" destId="{99E51D3F-D295-4138-84F4-D25F5B74A85F}" srcOrd="0" destOrd="2" presId="urn:microsoft.com/office/officeart/2005/8/layout/chevron2"/>
    <dgm:cxn modelId="{8E31B0F8-E3D9-4E77-B174-6088AA11036D}" type="presOf" srcId="{60C2CF8F-1EE2-4524-AB4D-633575D142BC}" destId="{BC96CCD6-9842-41DA-A933-0206B50B3C3A}" srcOrd="0" destOrd="3" presId="urn:microsoft.com/office/officeart/2005/8/layout/chevron2"/>
    <dgm:cxn modelId="{963BF4AA-2AE2-40EF-988D-245CA9E93B25}" srcId="{54EE329B-3CCE-440B-9EC9-50830EB4B08E}" destId="{B579EE28-855B-4AF2-9622-8DC0B40FDA81}" srcOrd="0" destOrd="0" parTransId="{A5C8FAD8-9D0B-47C1-A832-9B0E079ABC87}" sibTransId="{69F5A081-6B08-4D18-9265-0ADA76408697}"/>
    <dgm:cxn modelId="{879E2275-43E8-42F6-A1CF-0E96D222C6ED}" srcId="{B02ABC4A-BFB2-42A1-B083-1EA0F856D393}" destId="{8C95AB16-9E0F-4B30-86F1-90C0ACEED796}" srcOrd="0" destOrd="0" parTransId="{19EC9002-349F-45A5-8071-751336A8C9ED}" sibTransId="{1703A519-3DF0-474A-BAE8-62D6A09BBD9E}"/>
    <dgm:cxn modelId="{FEBFA07F-265A-4216-AACA-402A9E7E65B6}" srcId="{54EE329B-3CCE-440B-9EC9-50830EB4B08E}" destId="{235B404D-FDF9-45E7-83C1-E35C90707D10}" srcOrd="2" destOrd="0" parTransId="{5AC51463-3DC7-46EF-BFC9-8FB39A9580FB}" sibTransId="{9E2A63B9-4763-406D-957E-498CE7480116}"/>
    <dgm:cxn modelId="{A439607D-9E62-417A-AD78-0BB9CAE51A47}" type="presOf" srcId="{5A871324-9073-49DF-87DE-4CF392A40F47}" destId="{99E51D3F-D295-4138-84F4-D25F5B74A85F}" srcOrd="0" destOrd="0" presId="urn:microsoft.com/office/officeart/2005/8/layout/chevron2"/>
    <dgm:cxn modelId="{AF020291-E656-4607-965E-E7DAA120E870}" srcId="{B02ABC4A-BFB2-42A1-B083-1EA0F856D393}" destId="{4FA10BB7-C116-4823-A10B-99D5E582A157}" srcOrd="4" destOrd="0" parTransId="{37841EC3-7159-46EC-9E74-3F1ADD7B861A}" sibTransId="{2B21C639-F700-470D-8D87-0AEFE2C3C101}"/>
    <dgm:cxn modelId="{7B1CF706-5E55-4B3F-8909-0DDA5708B2D0}" type="presOf" srcId="{73CD562D-41B9-4CA5-84BA-21C12CC8BB41}" destId="{2672554F-4F03-4EDD-AB36-265AABEF43AA}" srcOrd="0" destOrd="0" presId="urn:microsoft.com/office/officeart/2005/8/layout/chevron2"/>
    <dgm:cxn modelId="{514E128E-DEE6-4AB8-9917-0E5DD4352219}" srcId="{54EE329B-3CCE-440B-9EC9-50830EB4B08E}" destId="{60C2CF8F-1EE2-4524-AB4D-633575D142BC}" srcOrd="3" destOrd="0" parTransId="{91D5F4AD-B748-429F-B04C-BEA82CB7E1C4}" sibTransId="{F1566BCD-316E-4176-8AA5-DB06D8773A80}"/>
    <dgm:cxn modelId="{3CBF54F3-E93E-4901-930E-472593C03DF9}" type="presOf" srcId="{8C95AB16-9E0F-4B30-86F1-90C0ACEED796}" destId="{1EC95E0C-9AF1-48CA-898C-2C7DE8D95207}" srcOrd="0" destOrd="0" presId="urn:microsoft.com/office/officeart/2005/8/layout/chevron2"/>
    <dgm:cxn modelId="{C74BCBC0-F1F4-4FB3-8693-17FDB7EFB924}" type="presOf" srcId="{9F7C871B-BEB6-4559-982E-892D863B1718}" destId="{BC96CCD6-9842-41DA-A933-0206B50B3C3A}" srcOrd="0" destOrd="1" presId="urn:microsoft.com/office/officeart/2005/8/layout/chevron2"/>
    <dgm:cxn modelId="{70D44863-8F72-4ED7-A567-329E8F872FFC}" type="presOf" srcId="{A0D5A3A1-C393-492B-A7F2-C69559B62B72}" destId="{2AD0A5EC-4809-4985-8E8D-CEA722E859D5}" srcOrd="0" destOrd="0" presId="urn:microsoft.com/office/officeart/2005/8/layout/chevron2"/>
    <dgm:cxn modelId="{265B21BD-D7D0-4664-8C4B-F2547879F15B}" type="presOf" srcId="{54EE329B-3CCE-440B-9EC9-50830EB4B08E}" destId="{EB0C5D24-D414-44A9-91FC-26BF049746CC}" srcOrd="0" destOrd="0" presId="urn:microsoft.com/office/officeart/2005/8/layout/chevron2"/>
    <dgm:cxn modelId="{79A43C66-3286-42A4-87FA-8CAC54D0F207}" srcId="{B02ABC4A-BFB2-42A1-B083-1EA0F856D393}" destId="{18554F5A-0A39-4A9D-942C-FA2AD2C74343}" srcOrd="3" destOrd="0" parTransId="{D3677D68-0B37-4E6A-A71B-2B4BF8DD2921}" sibTransId="{B637AEE3-F058-42C8-B25B-D6F38DEC3585}"/>
    <dgm:cxn modelId="{7B80B810-D95C-4D68-9B48-7FFB26DB80D9}" srcId="{AA49B766-4F94-42A0-9A8A-AEF3458E9C01}" destId="{5A871324-9073-49DF-87DE-4CF392A40F47}" srcOrd="0" destOrd="0" parTransId="{A43C82A8-B0F0-46F5-8649-788BE11A6F55}" sibTransId="{5D631E03-4331-4543-B305-6C4B278D3346}"/>
    <dgm:cxn modelId="{7B448DC8-23CC-45C6-A717-5DD1EF6AB537}" srcId="{C553CE44-D300-4C09-9AB9-43244860DE6F}" destId="{AA49B766-4F94-42A0-9A8A-AEF3458E9C01}" srcOrd="3" destOrd="0" parTransId="{36902CCD-BF36-4175-A6C8-880DD3A09D13}" sibTransId="{FB600B06-834C-4B66-A82F-D617DAA954FD}"/>
    <dgm:cxn modelId="{6F302684-73B5-481B-8479-23B6BAD42D1E}" srcId="{AA49B766-4F94-42A0-9A8A-AEF3458E9C01}" destId="{45004151-270A-4BC0-B7C1-BE4B0E45FDD6}" srcOrd="1" destOrd="0" parTransId="{901F61D9-5B3B-4EE9-AA49-721B99AF0E39}" sibTransId="{722FC767-B713-4D65-B092-90752B353E96}"/>
    <dgm:cxn modelId="{04E6FE7E-375B-4768-9CEF-4677D118F977}" type="presOf" srcId="{975E1CAD-1058-403B-9C3A-28A816ABCFFA}" destId="{99E51D3F-D295-4138-84F4-D25F5B74A85F}" srcOrd="0" destOrd="3" presId="urn:microsoft.com/office/officeart/2005/8/layout/chevron2"/>
    <dgm:cxn modelId="{7E9423E5-C8F5-461D-AC39-9911D652A216}" srcId="{AA49B766-4F94-42A0-9A8A-AEF3458E9C01}" destId="{F3BAA3F2-25AE-43E0-99B7-4506CB074540}" srcOrd="2" destOrd="0" parTransId="{9438F3AB-F068-4D28-A2B3-60A61546CD04}" sibTransId="{16E13CF0-2A86-4C25-BC01-58EB30E0B82B}"/>
    <dgm:cxn modelId="{7E47DCB1-328F-4C16-884F-00997E8C6150}" type="presOf" srcId="{2A3C5205-461B-4401-9010-0536610C7163}" destId="{1EC95E0C-9AF1-48CA-898C-2C7DE8D95207}" srcOrd="0" destOrd="1" presId="urn:microsoft.com/office/officeart/2005/8/layout/chevron2"/>
    <dgm:cxn modelId="{111A1E6C-09FB-4892-9ACB-7A82E21DEABE}" type="presOf" srcId="{4FA10BB7-C116-4823-A10B-99D5E582A157}" destId="{1EC95E0C-9AF1-48CA-898C-2C7DE8D95207}" srcOrd="0" destOrd="4" presId="urn:microsoft.com/office/officeart/2005/8/layout/chevron2"/>
    <dgm:cxn modelId="{747EA197-3D22-4237-9903-DEADFB29C055}" type="presOf" srcId="{B579EE28-855B-4AF2-9622-8DC0B40FDA81}" destId="{BC96CCD6-9842-41DA-A933-0206B50B3C3A}" srcOrd="0" destOrd="0" presId="urn:microsoft.com/office/officeart/2005/8/layout/chevron2"/>
    <dgm:cxn modelId="{3E3D4DCE-2771-4319-8F99-AB2049608351}" srcId="{A0D5A3A1-C393-492B-A7F2-C69559B62B72}" destId="{20985023-1169-4A93-A1F4-FAFCE6535865}" srcOrd="1" destOrd="0" parTransId="{C1DFC1C4-D868-4E22-A452-9E06F87B02E2}" sibTransId="{A2975007-89D1-483D-A7A1-CC2BB4BBAC6F}"/>
    <dgm:cxn modelId="{535EF33D-4500-49D5-88DA-D963DA8F1A6E}" srcId="{54EE329B-3CCE-440B-9EC9-50830EB4B08E}" destId="{9F7C871B-BEB6-4559-982E-892D863B1718}" srcOrd="1" destOrd="0" parTransId="{31105965-3885-4B6C-B1A9-E4BA7C9A9161}" sibTransId="{2C58A590-FCC0-4254-BA93-D925E9C2300F}"/>
    <dgm:cxn modelId="{CF07DA1D-357D-4FD6-AB89-A45DEFDFE7A3}" type="presOf" srcId="{FF89FE1C-FCD9-4A5A-8471-4ADE95356C81}" destId="{2672554F-4F03-4EDD-AB36-265AABEF43AA}" srcOrd="0" destOrd="2" presId="urn:microsoft.com/office/officeart/2005/8/layout/chevron2"/>
    <dgm:cxn modelId="{92BAFF5E-3352-4C18-BC61-3DEB6DEB28F7}" srcId="{A0D5A3A1-C393-492B-A7F2-C69559B62B72}" destId="{FF89FE1C-FCD9-4A5A-8471-4ADE95356C81}" srcOrd="2" destOrd="0" parTransId="{0EE0D5FB-3854-415A-9C1D-53AE4F22776D}" sibTransId="{D8D910C7-42FA-4DF8-B9E8-9175B4C7A0A2}"/>
    <dgm:cxn modelId="{E83C57E0-40D5-492D-9892-D81CE7940AA5}" srcId="{B02ABC4A-BFB2-42A1-B083-1EA0F856D393}" destId="{A32385FC-8C7B-456E-9B05-B41AE1C18355}" srcOrd="2" destOrd="0" parTransId="{D71B7484-6644-44F6-AFB0-670D0685CF0B}" sibTransId="{1E4DC34A-3EF3-40DD-8D6D-D2F08B3B9268}"/>
    <dgm:cxn modelId="{3A230C7E-49B2-46D3-BD6D-579D74D4C0EE}" type="presOf" srcId="{18554F5A-0A39-4A9D-942C-FA2AD2C74343}" destId="{1EC95E0C-9AF1-48CA-898C-2C7DE8D95207}" srcOrd="0" destOrd="3" presId="urn:microsoft.com/office/officeart/2005/8/layout/chevron2"/>
    <dgm:cxn modelId="{4F4EC272-75D8-44AF-A278-6BD8A07E0AD4}" type="presOf" srcId="{AA49B766-4F94-42A0-9A8A-AEF3458E9C01}" destId="{833E768D-9073-4CF2-AAEE-290AF2924968}" srcOrd="0" destOrd="0" presId="urn:microsoft.com/office/officeart/2005/8/layout/chevron2"/>
    <dgm:cxn modelId="{BF3DECAB-64CC-41AE-BC72-823AD4BDFEDF}" srcId="{B02ABC4A-BFB2-42A1-B083-1EA0F856D393}" destId="{2A3C5205-461B-4401-9010-0536610C7163}" srcOrd="1" destOrd="0" parTransId="{792D0489-F0EF-4785-B08F-00DF37D589E9}" sibTransId="{176AC1F6-9137-4B20-A1AE-A8747CCDC582}"/>
    <dgm:cxn modelId="{DBACCA69-3FFB-402D-8A53-B5A0AB448151}" type="presOf" srcId="{45004151-270A-4BC0-B7C1-BE4B0E45FDD6}" destId="{99E51D3F-D295-4138-84F4-D25F5B74A85F}" srcOrd="0" destOrd="1" presId="urn:microsoft.com/office/officeart/2005/8/layout/chevron2"/>
    <dgm:cxn modelId="{9F55350E-CF52-4BD9-B28F-D8CE63F35597}" type="presParOf" srcId="{F398AA5E-C124-4958-B4B1-18AD55CB944A}" destId="{BDBBC2B9-04B7-4563-BFCA-C0B6DD84243E}" srcOrd="0" destOrd="0" presId="urn:microsoft.com/office/officeart/2005/8/layout/chevron2"/>
    <dgm:cxn modelId="{B72F7C98-D12F-43B2-9A01-67094C0C600D}" type="presParOf" srcId="{BDBBC2B9-04B7-4563-BFCA-C0B6DD84243E}" destId="{9138AB83-D853-4B6E-916D-49F527E2A5B7}" srcOrd="0" destOrd="0" presId="urn:microsoft.com/office/officeart/2005/8/layout/chevron2"/>
    <dgm:cxn modelId="{6887888E-8CBC-4CC7-9CFE-42A8DD48DC82}" type="presParOf" srcId="{BDBBC2B9-04B7-4563-BFCA-C0B6DD84243E}" destId="{1EC95E0C-9AF1-48CA-898C-2C7DE8D95207}" srcOrd="1" destOrd="0" presId="urn:microsoft.com/office/officeart/2005/8/layout/chevron2"/>
    <dgm:cxn modelId="{9AC16FFE-B4AF-4F97-877F-29C0175238CD}" type="presParOf" srcId="{F398AA5E-C124-4958-B4B1-18AD55CB944A}" destId="{A786DC49-1D5B-4261-9CCE-BE26B3929B47}" srcOrd="1" destOrd="0" presId="urn:microsoft.com/office/officeart/2005/8/layout/chevron2"/>
    <dgm:cxn modelId="{EAEFEAFE-ED03-438B-A58A-C051EF8DF3FD}" type="presParOf" srcId="{F398AA5E-C124-4958-B4B1-18AD55CB944A}" destId="{7F09541F-9C1F-4BAC-966A-881773D40E87}" srcOrd="2" destOrd="0" presId="urn:microsoft.com/office/officeart/2005/8/layout/chevron2"/>
    <dgm:cxn modelId="{CDDA5B25-B4CD-48B8-8415-4F71839451B1}" type="presParOf" srcId="{7F09541F-9C1F-4BAC-966A-881773D40E87}" destId="{2AD0A5EC-4809-4985-8E8D-CEA722E859D5}" srcOrd="0" destOrd="0" presId="urn:microsoft.com/office/officeart/2005/8/layout/chevron2"/>
    <dgm:cxn modelId="{712C8087-F8E7-4032-9F58-A4F316C13267}" type="presParOf" srcId="{7F09541F-9C1F-4BAC-966A-881773D40E87}" destId="{2672554F-4F03-4EDD-AB36-265AABEF43AA}" srcOrd="1" destOrd="0" presId="urn:microsoft.com/office/officeart/2005/8/layout/chevron2"/>
    <dgm:cxn modelId="{65FEA23E-5816-438E-85B5-E6C505E978BE}" type="presParOf" srcId="{F398AA5E-C124-4958-B4B1-18AD55CB944A}" destId="{0381D0B8-BBA9-4202-9B78-FD5B102791D2}" srcOrd="3" destOrd="0" presId="urn:microsoft.com/office/officeart/2005/8/layout/chevron2"/>
    <dgm:cxn modelId="{A9DE051E-DA4A-4F14-89DD-06CD0B878F33}" type="presParOf" srcId="{F398AA5E-C124-4958-B4B1-18AD55CB944A}" destId="{85B73C97-9A0C-42AF-8950-076067A54805}" srcOrd="4" destOrd="0" presId="urn:microsoft.com/office/officeart/2005/8/layout/chevron2"/>
    <dgm:cxn modelId="{47AB4D13-A527-4D98-A31A-F2810CD532DD}" type="presParOf" srcId="{85B73C97-9A0C-42AF-8950-076067A54805}" destId="{EB0C5D24-D414-44A9-91FC-26BF049746CC}" srcOrd="0" destOrd="0" presId="urn:microsoft.com/office/officeart/2005/8/layout/chevron2"/>
    <dgm:cxn modelId="{6549799E-CE70-45B0-AD74-4CECB9D18511}" type="presParOf" srcId="{85B73C97-9A0C-42AF-8950-076067A54805}" destId="{BC96CCD6-9842-41DA-A933-0206B50B3C3A}" srcOrd="1" destOrd="0" presId="urn:microsoft.com/office/officeart/2005/8/layout/chevron2"/>
    <dgm:cxn modelId="{37497F4F-BC43-40F1-BB4F-8A5AF8B776E0}" type="presParOf" srcId="{F398AA5E-C124-4958-B4B1-18AD55CB944A}" destId="{374C6CD6-6B68-46F3-AFD5-7FED33CF5CEA}" srcOrd="5" destOrd="0" presId="urn:microsoft.com/office/officeart/2005/8/layout/chevron2"/>
    <dgm:cxn modelId="{6C0BC2A9-9563-4EB4-B52D-B82D75A13CAE}" type="presParOf" srcId="{F398AA5E-C124-4958-B4B1-18AD55CB944A}" destId="{A7977356-30B9-469A-A198-94DE2A676605}" srcOrd="6" destOrd="0" presId="urn:microsoft.com/office/officeart/2005/8/layout/chevron2"/>
    <dgm:cxn modelId="{7D0D8AE3-02CF-42CB-8F8C-89D8F556E7CF}" type="presParOf" srcId="{A7977356-30B9-469A-A198-94DE2A676605}" destId="{833E768D-9073-4CF2-AAEE-290AF2924968}" srcOrd="0" destOrd="0" presId="urn:microsoft.com/office/officeart/2005/8/layout/chevron2"/>
    <dgm:cxn modelId="{61AC340C-C358-44F7-8830-88875EF672AE}" type="presParOf" srcId="{A7977356-30B9-469A-A198-94DE2A676605}" destId="{99E51D3F-D295-4138-84F4-D25F5B74A85F}"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6C83E67-689C-4110-96CD-FA1B1EFA90D2}" type="doc">
      <dgm:prSet loTypeId="urn:microsoft.com/office/officeart/2005/8/layout/chevron2" loCatId="process" qsTypeId="urn:microsoft.com/office/officeart/2005/8/quickstyle/simple5" qsCatId="simple" csTypeId="urn:microsoft.com/office/officeart/2005/8/colors/accent3_2" csCatId="accent3" phldr="1"/>
      <dgm:spPr/>
      <dgm:t>
        <a:bodyPr/>
        <a:lstStyle/>
        <a:p>
          <a:endParaRPr lang="zh-CN" altLang="en-US"/>
        </a:p>
      </dgm:t>
    </dgm:pt>
    <dgm:pt modelId="{A98289D9-C1FB-44B3-B5AB-038FAF046D9E}">
      <dgm:prSet phldrT="[文本]" custT="1"/>
      <dgm:spPr/>
      <dgm:t>
        <a:bodyPr/>
        <a:lstStyle/>
        <a:p>
          <a:r>
            <a:rPr lang="zh-CN" altLang="en-US" sz="1400">
              <a:latin typeface="微软雅黑" pitchFamily="34" charset="-122"/>
              <a:ea typeface="微软雅黑" pitchFamily="34" charset="-122"/>
            </a:rPr>
            <a:t>阅读新闻， 公告及研报</a:t>
          </a:r>
        </a:p>
      </dgm:t>
    </dgm:pt>
    <dgm:pt modelId="{2861D2D8-29B0-4BA2-92CF-ABD2763F2D07}" type="parTrans" cxnId="{AB914C79-BFF5-4FC8-8FF2-E9BECC24E327}">
      <dgm:prSet/>
      <dgm:spPr/>
      <dgm:t>
        <a:bodyPr/>
        <a:lstStyle/>
        <a:p>
          <a:endParaRPr lang="zh-CN" altLang="en-US"/>
        </a:p>
      </dgm:t>
    </dgm:pt>
    <dgm:pt modelId="{25448E31-9796-4313-8ED3-F7CCCCA6F3FD}" type="sibTrans" cxnId="{AB914C79-BFF5-4FC8-8FF2-E9BECC24E327}">
      <dgm:prSet/>
      <dgm:spPr/>
      <dgm:t>
        <a:bodyPr/>
        <a:lstStyle/>
        <a:p>
          <a:endParaRPr lang="zh-CN" altLang="en-US"/>
        </a:p>
      </dgm:t>
    </dgm:pt>
    <dgm:pt modelId="{0001DCBA-430A-461C-8F41-06A569DB391E}">
      <dgm:prSet phldrT="[文本]" custT="1"/>
      <dgm:spPr/>
      <dgm:t>
        <a:bodyPr/>
        <a:lstStyle/>
        <a:p>
          <a:r>
            <a:rPr lang="zh-CN" altLang="en-US" sz="1100" b="1" i="1">
              <a:latin typeface="微软雅黑" pitchFamily="34" charset="-122"/>
              <a:ea typeface="微软雅黑" pitchFamily="34" charset="-122"/>
            </a:rPr>
            <a:t>新闻：多数据源及及时的推送</a:t>
          </a:r>
        </a:p>
      </dgm:t>
    </dgm:pt>
    <dgm:pt modelId="{5A0E7FCE-EB81-451B-9BE2-CE210EB53BD1}" type="parTrans" cxnId="{BF10AA2C-B6FD-4924-9BAE-B8D320445CA9}">
      <dgm:prSet/>
      <dgm:spPr/>
      <dgm:t>
        <a:bodyPr/>
        <a:lstStyle/>
        <a:p>
          <a:endParaRPr lang="zh-CN" altLang="en-US"/>
        </a:p>
      </dgm:t>
    </dgm:pt>
    <dgm:pt modelId="{10CF6BE8-92C1-4053-9D39-F7A592D2AABA}" type="sibTrans" cxnId="{BF10AA2C-B6FD-4924-9BAE-B8D320445CA9}">
      <dgm:prSet/>
      <dgm:spPr/>
      <dgm:t>
        <a:bodyPr/>
        <a:lstStyle/>
        <a:p>
          <a:endParaRPr lang="zh-CN" altLang="en-US"/>
        </a:p>
      </dgm:t>
    </dgm:pt>
    <dgm:pt modelId="{DA55A8F0-A970-4375-9AD9-4507121FD2C7}">
      <dgm:prSet phldrT="[文本]" custT="1"/>
      <dgm:spPr/>
      <dgm:t>
        <a:bodyPr/>
        <a:lstStyle/>
        <a:p>
          <a:r>
            <a:rPr lang="zh-CN" altLang="en-US" sz="1200">
              <a:latin typeface="微软雅黑" pitchFamily="34" charset="-122"/>
              <a:ea typeface="微软雅黑" pitchFamily="34" charset="-122"/>
            </a:rPr>
            <a:t>验证研报的准确性及相关股票分析</a:t>
          </a:r>
        </a:p>
      </dgm:t>
    </dgm:pt>
    <dgm:pt modelId="{41C610C8-B8F2-44F2-A85C-7E813B0A2138}" type="parTrans" cxnId="{679E5E10-166D-4F2E-97BB-935C301D3A94}">
      <dgm:prSet/>
      <dgm:spPr/>
      <dgm:t>
        <a:bodyPr/>
        <a:lstStyle/>
        <a:p>
          <a:endParaRPr lang="zh-CN" altLang="en-US"/>
        </a:p>
      </dgm:t>
    </dgm:pt>
    <dgm:pt modelId="{798D5C41-50B6-47E4-800D-7824B5D993F6}" type="sibTrans" cxnId="{679E5E10-166D-4F2E-97BB-935C301D3A94}">
      <dgm:prSet/>
      <dgm:spPr/>
      <dgm:t>
        <a:bodyPr/>
        <a:lstStyle/>
        <a:p>
          <a:endParaRPr lang="zh-CN" altLang="en-US"/>
        </a:p>
      </dgm:t>
    </dgm:pt>
    <dgm:pt modelId="{DCDACBA7-334A-470F-83D1-1EE328B22CF7}">
      <dgm:prSet phldrT="[文本]" custT="1"/>
      <dgm:spPr/>
      <dgm:t>
        <a:bodyPr/>
        <a:lstStyle/>
        <a:p>
          <a:r>
            <a:rPr lang="zh-CN" altLang="en-US" sz="1100" b="1" i="1">
              <a:latin typeface="微软雅黑" pitchFamily="34" charset="-122"/>
              <a:ea typeface="微软雅黑" pitchFamily="34" charset="-122"/>
            </a:rPr>
            <a:t>完整的基本面数据和及时的行业数据</a:t>
          </a:r>
        </a:p>
      </dgm:t>
    </dgm:pt>
    <dgm:pt modelId="{AC7E3C99-117C-4662-BCA0-E98C8226DA17}" type="parTrans" cxnId="{811365CC-383C-47CF-8D1D-22428E355301}">
      <dgm:prSet/>
      <dgm:spPr/>
      <dgm:t>
        <a:bodyPr/>
        <a:lstStyle/>
        <a:p>
          <a:endParaRPr lang="zh-CN" altLang="en-US"/>
        </a:p>
      </dgm:t>
    </dgm:pt>
    <dgm:pt modelId="{1207D6BE-0CB4-4674-A9CF-7D885834B1C9}" type="sibTrans" cxnId="{811365CC-383C-47CF-8D1D-22428E355301}">
      <dgm:prSet/>
      <dgm:spPr/>
      <dgm:t>
        <a:bodyPr/>
        <a:lstStyle/>
        <a:p>
          <a:endParaRPr lang="zh-CN" altLang="en-US"/>
        </a:p>
      </dgm:t>
    </dgm:pt>
    <dgm:pt modelId="{703C3C8D-1019-4E6A-B195-D169A1B3BAE5}">
      <dgm:prSet phldrT="[文本]" custT="1"/>
      <dgm:spPr/>
      <dgm:t>
        <a:bodyPr/>
        <a:lstStyle/>
        <a:p>
          <a:r>
            <a:rPr lang="zh-CN" altLang="en-US" sz="1100" b="0" i="0">
              <a:latin typeface="微软雅黑" pitchFamily="34" charset="-122"/>
              <a:ea typeface="微软雅黑" pitchFamily="34" charset="-122"/>
            </a:rPr>
            <a:t>横截面比较分析及时间序列分析</a:t>
          </a:r>
        </a:p>
      </dgm:t>
    </dgm:pt>
    <dgm:pt modelId="{3A7372C9-448F-4368-B88B-59B4B8F67A33}" type="parTrans" cxnId="{40405D97-CE87-4C1B-AF86-ED4B408CDE67}">
      <dgm:prSet/>
      <dgm:spPr/>
      <dgm:t>
        <a:bodyPr/>
        <a:lstStyle/>
        <a:p>
          <a:endParaRPr lang="zh-CN" altLang="en-US"/>
        </a:p>
      </dgm:t>
    </dgm:pt>
    <dgm:pt modelId="{6FACDC88-C1B3-4A94-83A9-A6B929D362D5}" type="sibTrans" cxnId="{40405D97-CE87-4C1B-AF86-ED4B408CDE67}">
      <dgm:prSet/>
      <dgm:spPr/>
      <dgm:t>
        <a:bodyPr/>
        <a:lstStyle/>
        <a:p>
          <a:endParaRPr lang="zh-CN" altLang="en-US"/>
        </a:p>
      </dgm:t>
    </dgm:pt>
    <dgm:pt modelId="{ED6328C3-723A-413E-8E72-035EE9E8E9D2}">
      <dgm:prSet phldrT="[文本]" custT="1"/>
      <dgm:spPr/>
      <dgm:t>
        <a:bodyPr/>
        <a:lstStyle/>
        <a:p>
          <a:r>
            <a:rPr lang="zh-CN" altLang="en-US" sz="1200">
              <a:latin typeface="微软雅黑" pitchFamily="34" charset="-122"/>
              <a:ea typeface="微软雅黑" pitchFamily="34" charset="-122"/>
            </a:rPr>
            <a:t>研究报告撰写</a:t>
          </a:r>
        </a:p>
      </dgm:t>
    </dgm:pt>
    <dgm:pt modelId="{88C0D43B-B580-4070-B19F-E90B9EA430B8}" type="parTrans" cxnId="{7A32FBAC-FEA7-4946-AC60-A8B607AFCFE7}">
      <dgm:prSet/>
      <dgm:spPr/>
      <dgm:t>
        <a:bodyPr/>
        <a:lstStyle/>
        <a:p>
          <a:endParaRPr lang="zh-CN" altLang="en-US"/>
        </a:p>
      </dgm:t>
    </dgm:pt>
    <dgm:pt modelId="{7EC283E1-80F5-4FDE-9925-CC89AE3BC984}" type="sibTrans" cxnId="{7A32FBAC-FEA7-4946-AC60-A8B607AFCFE7}">
      <dgm:prSet/>
      <dgm:spPr/>
      <dgm:t>
        <a:bodyPr/>
        <a:lstStyle/>
        <a:p>
          <a:endParaRPr lang="zh-CN" altLang="en-US"/>
        </a:p>
      </dgm:t>
    </dgm:pt>
    <dgm:pt modelId="{85ED41FA-76C0-4D1D-B915-4420BDACB626}">
      <dgm:prSet phldrT="[文本]" custT="1"/>
      <dgm:spPr/>
      <dgm:t>
        <a:bodyPr/>
        <a:lstStyle/>
        <a:p>
          <a:endParaRPr lang="zh-CN" altLang="en-US" sz="1100">
            <a:latin typeface="微软雅黑" pitchFamily="34" charset="-122"/>
            <a:ea typeface="微软雅黑" pitchFamily="34" charset="-122"/>
          </a:endParaRPr>
        </a:p>
      </dgm:t>
    </dgm:pt>
    <dgm:pt modelId="{1AD4EAAB-6AC4-4040-A632-36BCC4DDE184}" type="parTrans" cxnId="{5D8B4D23-F622-458C-A4FB-1C65472E8EDD}">
      <dgm:prSet/>
      <dgm:spPr/>
      <dgm:t>
        <a:bodyPr/>
        <a:lstStyle/>
        <a:p>
          <a:endParaRPr lang="zh-CN" altLang="en-US"/>
        </a:p>
      </dgm:t>
    </dgm:pt>
    <dgm:pt modelId="{09488B39-9137-4C22-A8A2-FA7D7068FC2E}" type="sibTrans" cxnId="{5D8B4D23-F622-458C-A4FB-1C65472E8EDD}">
      <dgm:prSet/>
      <dgm:spPr/>
      <dgm:t>
        <a:bodyPr/>
        <a:lstStyle/>
        <a:p>
          <a:endParaRPr lang="zh-CN" altLang="en-US"/>
        </a:p>
      </dgm:t>
    </dgm:pt>
    <dgm:pt modelId="{723CED88-0D4D-4FDB-8F9B-6C259459EEF9}">
      <dgm:prSet phldrT="[文本]" custT="1"/>
      <dgm:spPr/>
      <dgm:t>
        <a:bodyPr/>
        <a:lstStyle/>
        <a:p>
          <a:r>
            <a:rPr lang="zh-CN" altLang="en-US" sz="1100">
              <a:latin typeface="微软雅黑" pitchFamily="34" charset="-122"/>
              <a:ea typeface="微软雅黑" pitchFamily="34" charset="-122"/>
            </a:rPr>
            <a:t>基本面数据及图表导出</a:t>
          </a:r>
        </a:p>
      </dgm:t>
    </dgm:pt>
    <dgm:pt modelId="{422125F8-474B-4911-B4C3-04CFCBA4AE14}" type="parTrans" cxnId="{465E5216-102A-4BBA-8896-67F957C5B9C7}">
      <dgm:prSet/>
      <dgm:spPr/>
      <dgm:t>
        <a:bodyPr/>
        <a:lstStyle/>
        <a:p>
          <a:endParaRPr lang="zh-CN" altLang="en-US"/>
        </a:p>
      </dgm:t>
    </dgm:pt>
    <dgm:pt modelId="{4203C9AC-E214-452A-B6C7-9AD36AB69236}" type="sibTrans" cxnId="{465E5216-102A-4BBA-8896-67F957C5B9C7}">
      <dgm:prSet/>
      <dgm:spPr/>
      <dgm:t>
        <a:bodyPr/>
        <a:lstStyle/>
        <a:p>
          <a:endParaRPr lang="zh-CN" altLang="en-US"/>
        </a:p>
      </dgm:t>
    </dgm:pt>
    <dgm:pt modelId="{E6D2902C-72B0-4FAB-87A0-E018B720E860}">
      <dgm:prSet phldrT="[文本]" custT="1"/>
      <dgm:spPr/>
      <dgm:t>
        <a:bodyPr/>
        <a:lstStyle/>
        <a:p>
          <a:r>
            <a:rPr lang="zh-CN" altLang="en-US" sz="1100" b="1" i="1">
              <a:latin typeface="微软雅黑" pitchFamily="34" charset="-122"/>
              <a:ea typeface="微软雅黑" pitchFamily="34" charset="-122"/>
            </a:rPr>
            <a:t>财务数据提取功能</a:t>
          </a:r>
        </a:p>
      </dgm:t>
    </dgm:pt>
    <dgm:pt modelId="{DE72CFDD-6833-4D29-81F8-CCE10B2379E7}" type="parTrans" cxnId="{2DACB0A7-82A2-450D-889A-28EC2528040F}">
      <dgm:prSet/>
      <dgm:spPr/>
      <dgm:t>
        <a:bodyPr/>
        <a:lstStyle/>
        <a:p>
          <a:endParaRPr lang="zh-CN" altLang="en-US"/>
        </a:p>
      </dgm:t>
    </dgm:pt>
    <dgm:pt modelId="{7104864F-14CF-46BC-8897-D0AEA20F7C91}" type="sibTrans" cxnId="{2DACB0A7-82A2-450D-889A-28EC2528040F}">
      <dgm:prSet/>
      <dgm:spPr/>
      <dgm:t>
        <a:bodyPr/>
        <a:lstStyle/>
        <a:p>
          <a:endParaRPr lang="zh-CN" altLang="en-US"/>
        </a:p>
      </dgm:t>
    </dgm:pt>
    <dgm:pt modelId="{35A812C4-3BB6-42AA-92B6-FDDFCC6ED474}">
      <dgm:prSet phldrT="[文本]" custT="1"/>
      <dgm:spPr/>
      <dgm:t>
        <a:bodyPr/>
        <a:lstStyle/>
        <a:p>
          <a:r>
            <a:rPr lang="zh-CN" altLang="en-US" sz="1100" b="0" i="0">
              <a:latin typeface="微软雅黑" pitchFamily="34" charset="-122"/>
              <a:ea typeface="微软雅黑" pitchFamily="34" charset="-122"/>
            </a:rPr>
            <a:t>相关性分析工具</a:t>
          </a:r>
        </a:p>
      </dgm:t>
    </dgm:pt>
    <dgm:pt modelId="{910B0D3A-2821-4539-A8FA-E5905FC135EC}" type="parTrans" cxnId="{13ACCF86-0E4B-43DC-B2B2-0B3CDBF2D0C3}">
      <dgm:prSet/>
      <dgm:spPr/>
      <dgm:t>
        <a:bodyPr/>
        <a:lstStyle/>
        <a:p>
          <a:endParaRPr lang="zh-CN" altLang="en-US"/>
        </a:p>
      </dgm:t>
    </dgm:pt>
    <dgm:pt modelId="{508E8E35-0018-492E-8FE1-6730D8DF141D}" type="sibTrans" cxnId="{13ACCF86-0E4B-43DC-B2B2-0B3CDBF2D0C3}">
      <dgm:prSet/>
      <dgm:spPr/>
      <dgm:t>
        <a:bodyPr/>
        <a:lstStyle/>
        <a:p>
          <a:endParaRPr lang="zh-CN" altLang="en-US"/>
        </a:p>
      </dgm:t>
    </dgm:pt>
    <dgm:pt modelId="{239D5F7E-896D-4616-B8F6-384426B2E009}">
      <dgm:prSet phldrT="[文本]" custT="1"/>
      <dgm:spPr/>
      <dgm:t>
        <a:bodyPr/>
        <a:lstStyle/>
        <a:p>
          <a:r>
            <a:rPr lang="zh-CN" altLang="en-US" sz="1100" b="0" i="0" dirty="0">
              <a:latin typeface="微软雅黑" pitchFamily="34" charset="-122"/>
              <a:ea typeface="微软雅黑" pitchFamily="34" charset="-122"/>
            </a:rPr>
            <a:t>上市公司公告</a:t>
          </a:r>
        </a:p>
      </dgm:t>
    </dgm:pt>
    <dgm:pt modelId="{C6831860-FCAC-48C5-B83E-31C46BE16BC0}" type="parTrans" cxnId="{87AB2F9F-6F84-40DA-A603-D5A24A9D0903}">
      <dgm:prSet/>
      <dgm:spPr/>
      <dgm:t>
        <a:bodyPr/>
        <a:lstStyle/>
        <a:p>
          <a:endParaRPr lang="zh-CN" altLang="en-US"/>
        </a:p>
      </dgm:t>
    </dgm:pt>
    <dgm:pt modelId="{C8A96320-B38A-4327-A2C8-FC7E5D644F19}" type="sibTrans" cxnId="{87AB2F9F-6F84-40DA-A603-D5A24A9D0903}">
      <dgm:prSet/>
      <dgm:spPr/>
      <dgm:t>
        <a:bodyPr/>
        <a:lstStyle/>
        <a:p>
          <a:endParaRPr lang="zh-CN" altLang="en-US"/>
        </a:p>
      </dgm:t>
    </dgm:pt>
    <dgm:pt modelId="{2FB44F6D-F667-4D4E-A65D-D7ED53076BC4}">
      <dgm:prSet phldrT="[文本]" custT="1"/>
      <dgm:spPr/>
      <dgm:t>
        <a:bodyPr/>
        <a:lstStyle/>
        <a:p>
          <a:r>
            <a:rPr lang="zh-CN" altLang="en-US" sz="1100">
              <a:latin typeface="微软雅黑" pitchFamily="34" charset="-122"/>
              <a:ea typeface="微软雅黑" pitchFamily="34" charset="-122"/>
            </a:rPr>
            <a:t>全球各地股票指数、美元指数、贵金属指数、原油指</a:t>
          </a:r>
          <a:r>
            <a:rPr lang="zh-CN" altLang="en-US" sz="1300">
              <a:latin typeface="微软雅黑" pitchFamily="34" charset="-122"/>
              <a:ea typeface="微软雅黑" pitchFamily="34" charset="-122"/>
            </a:rPr>
            <a:t>数</a:t>
          </a:r>
        </a:p>
      </dgm:t>
    </dgm:pt>
    <dgm:pt modelId="{6BD2AB1D-38B1-4338-B46D-C2CB5C50697E}" type="parTrans" cxnId="{766DE79C-40E7-46EA-8DE4-F5163449481E}">
      <dgm:prSet/>
      <dgm:spPr/>
      <dgm:t>
        <a:bodyPr/>
        <a:lstStyle/>
        <a:p>
          <a:endParaRPr lang="zh-CN" altLang="en-US"/>
        </a:p>
      </dgm:t>
    </dgm:pt>
    <dgm:pt modelId="{9B92CE75-EFD2-40D8-8921-8BAC6D709ED8}" type="sibTrans" cxnId="{766DE79C-40E7-46EA-8DE4-F5163449481E}">
      <dgm:prSet/>
      <dgm:spPr/>
      <dgm:t>
        <a:bodyPr/>
        <a:lstStyle/>
        <a:p>
          <a:endParaRPr lang="zh-CN" altLang="en-US"/>
        </a:p>
      </dgm:t>
    </dgm:pt>
    <dgm:pt modelId="{1185AD9B-A936-4749-B940-B95A904FACAB}">
      <dgm:prSet phldrT="[文本]" custT="1"/>
      <dgm:spPr/>
      <dgm:t>
        <a:bodyPr/>
        <a:lstStyle/>
        <a:p>
          <a:r>
            <a:rPr lang="zh-CN" altLang="en-US" sz="1100" b="0" i="0">
              <a:latin typeface="微软雅黑" pitchFamily="34" charset="-122"/>
              <a:ea typeface="微软雅黑" pitchFamily="34" charset="-122"/>
            </a:rPr>
            <a:t>支持多窗口布局及多窗口联动的行情界面</a:t>
          </a:r>
        </a:p>
      </dgm:t>
    </dgm:pt>
    <dgm:pt modelId="{4B4C47F3-3D22-40F0-9D6D-CCBD68E9018C}" type="parTrans" cxnId="{7FB9A3BE-B03C-46E5-9B47-C5BCD18972B8}">
      <dgm:prSet/>
      <dgm:spPr/>
      <dgm:t>
        <a:bodyPr/>
        <a:lstStyle/>
        <a:p>
          <a:endParaRPr lang="zh-CN" altLang="en-US"/>
        </a:p>
      </dgm:t>
    </dgm:pt>
    <dgm:pt modelId="{75DBEE7A-434F-4F40-8F09-7CF95DCE8A38}" type="sibTrans" cxnId="{7FB9A3BE-B03C-46E5-9B47-C5BCD18972B8}">
      <dgm:prSet/>
      <dgm:spPr/>
      <dgm:t>
        <a:bodyPr/>
        <a:lstStyle/>
        <a:p>
          <a:endParaRPr lang="zh-CN" altLang="en-US"/>
        </a:p>
      </dgm:t>
    </dgm:pt>
    <dgm:pt modelId="{B969E4AA-9764-4023-9B62-AE920F335C0B}">
      <dgm:prSet phldrT="[文本]" custT="1"/>
      <dgm:spPr/>
      <dgm:t>
        <a:bodyPr/>
        <a:lstStyle/>
        <a:p>
          <a:r>
            <a:rPr lang="zh-CN" altLang="en-US" sz="1100" b="1" i="1">
              <a:latin typeface="微软雅黑" pitchFamily="34" charset="-122"/>
              <a:ea typeface="微软雅黑" pitchFamily="34" charset="-122"/>
            </a:rPr>
            <a:t>研报全面且能按新财富分析师排名进行检索</a:t>
          </a:r>
        </a:p>
      </dgm:t>
    </dgm:pt>
    <dgm:pt modelId="{3EC40683-99E5-468E-BFF3-F62057822E6A}" type="parTrans" cxnId="{6C5B1F49-5858-4F9E-A2EE-1007D598D542}">
      <dgm:prSet/>
      <dgm:spPr/>
      <dgm:t>
        <a:bodyPr/>
        <a:lstStyle/>
        <a:p>
          <a:endParaRPr lang="zh-CN" altLang="en-US"/>
        </a:p>
      </dgm:t>
    </dgm:pt>
    <dgm:pt modelId="{A10A4A39-C2BB-4AE2-BB3F-E8F2A6A7AA95}" type="sibTrans" cxnId="{6C5B1F49-5858-4F9E-A2EE-1007D598D542}">
      <dgm:prSet/>
      <dgm:spPr/>
      <dgm:t>
        <a:bodyPr/>
        <a:lstStyle/>
        <a:p>
          <a:endParaRPr lang="zh-CN" altLang="en-US"/>
        </a:p>
      </dgm:t>
    </dgm:pt>
    <dgm:pt modelId="{EF37EA49-3AC6-47E1-8E68-71550BA90B56}">
      <dgm:prSet phldrT="[文本]" custT="1"/>
      <dgm:spPr/>
      <dgm:t>
        <a:bodyPr/>
        <a:lstStyle/>
        <a:p>
          <a:r>
            <a:rPr lang="zh-CN" altLang="en-US" sz="1100" b="1" i="1">
              <a:latin typeface="微软雅黑" pitchFamily="34" charset="-122"/>
              <a:ea typeface="微软雅黑" pitchFamily="34" charset="-122"/>
            </a:rPr>
            <a:t>公告：全面及及时推送</a:t>
          </a:r>
        </a:p>
      </dgm:t>
    </dgm:pt>
    <dgm:pt modelId="{F7F5D6D6-66A7-40AE-9BE3-00B4261513BE}" type="parTrans" cxnId="{18D1F382-CCE2-4202-BC83-E9A1AE1D217C}">
      <dgm:prSet/>
      <dgm:spPr/>
      <dgm:t>
        <a:bodyPr/>
        <a:lstStyle/>
        <a:p>
          <a:endParaRPr lang="zh-CN" altLang="en-US"/>
        </a:p>
      </dgm:t>
    </dgm:pt>
    <dgm:pt modelId="{0B9AED4B-68EF-475B-908C-2AE76D07136F}" type="sibTrans" cxnId="{18D1F382-CCE2-4202-BC83-E9A1AE1D217C}">
      <dgm:prSet/>
      <dgm:spPr/>
      <dgm:t>
        <a:bodyPr/>
        <a:lstStyle/>
        <a:p>
          <a:endParaRPr lang="zh-CN" altLang="en-US"/>
        </a:p>
      </dgm:t>
    </dgm:pt>
    <dgm:pt modelId="{AB14AAD1-D73C-4BC2-ACE2-D5AE0908571F}" type="pres">
      <dgm:prSet presAssocID="{86C83E67-689C-4110-96CD-FA1B1EFA90D2}" presName="linearFlow" presStyleCnt="0">
        <dgm:presLayoutVars>
          <dgm:dir/>
          <dgm:animLvl val="lvl"/>
          <dgm:resizeHandles val="exact"/>
        </dgm:presLayoutVars>
      </dgm:prSet>
      <dgm:spPr/>
      <dgm:t>
        <a:bodyPr/>
        <a:lstStyle/>
        <a:p>
          <a:endParaRPr lang="zh-CN" altLang="en-US"/>
        </a:p>
      </dgm:t>
    </dgm:pt>
    <dgm:pt modelId="{A6EEF51A-601A-4AC2-A885-121AD9E7DD52}" type="pres">
      <dgm:prSet presAssocID="{A98289D9-C1FB-44B3-B5AB-038FAF046D9E}" presName="composite" presStyleCnt="0"/>
      <dgm:spPr/>
      <dgm:t>
        <a:bodyPr/>
        <a:lstStyle/>
        <a:p>
          <a:endParaRPr lang="zh-CN" altLang="en-US"/>
        </a:p>
      </dgm:t>
    </dgm:pt>
    <dgm:pt modelId="{EF2DFD88-583E-4CB4-98FE-48F059CEA9F9}" type="pres">
      <dgm:prSet presAssocID="{A98289D9-C1FB-44B3-B5AB-038FAF046D9E}" presName="parentText" presStyleLbl="alignNode1" presStyleIdx="0" presStyleCnt="3">
        <dgm:presLayoutVars>
          <dgm:chMax val="1"/>
          <dgm:bulletEnabled val="1"/>
        </dgm:presLayoutVars>
      </dgm:prSet>
      <dgm:spPr/>
      <dgm:t>
        <a:bodyPr/>
        <a:lstStyle/>
        <a:p>
          <a:endParaRPr lang="zh-CN" altLang="en-US"/>
        </a:p>
      </dgm:t>
    </dgm:pt>
    <dgm:pt modelId="{129F921F-3848-41BF-956A-89589D42E544}" type="pres">
      <dgm:prSet presAssocID="{A98289D9-C1FB-44B3-B5AB-038FAF046D9E}" presName="descendantText" presStyleLbl="alignAcc1" presStyleIdx="0" presStyleCnt="3">
        <dgm:presLayoutVars>
          <dgm:bulletEnabled val="1"/>
        </dgm:presLayoutVars>
      </dgm:prSet>
      <dgm:spPr/>
      <dgm:t>
        <a:bodyPr/>
        <a:lstStyle/>
        <a:p>
          <a:endParaRPr lang="zh-CN" altLang="en-US"/>
        </a:p>
      </dgm:t>
    </dgm:pt>
    <dgm:pt modelId="{7C208D14-66BD-4E11-AD3C-C203707C8CAC}" type="pres">
      <dgm:prSet presAssocID="{25448E31-9796-4313-8ED3-F7CCCCA6F3FD}" presName="sp" presStyleCnt="0"/>
      <dgm:spPr/>
      <dgm:t>
        <a:bodyPr/>
        <a:lstStyle/>
        <a:p>
          <a:endParaRPr lang="zh-CN" altLang="en-US"/>
        </a:p>
      </dgm:t>
    </dgm:pt>
    <dgm:pt modelId="{1523E82A-3EBC-4097-BE87-80D98DF1593B}" type="pres">
      <dgm:prSet presAssocID="{DA55A8F0-A970-4375-9AD9-4507121FD2C7}" presName="composite" presStyleCnt="0"/>
      <dgm:spPr/>
      <dgm:t>
        <a:bodyPr/>
        <a:lstStyle/>
        <a:p>
          <a:endParaRPr lang="zh-CN" altLang="en-US"/>
        </a:p>
      </dgm:t>
    </dgm:pt>
    <dgm:pt modelId="{7A0A2873-1B9C-4F64-9950-540629C3C3B4}" type="pres">
      <dgm:prSet presAssocID="{DA55A8F0-A970-4375-9AD9-4507121FD2C7}" presName="parentText" presStyleLbl="alignNode1" presStyleIdx="1" presStyleCnt="3">
        <dgm:presLayoutVars>
          <dgm:chMax val="1"/>
          <dgm:bulletEnabled val="1"/>
        </dgm:presLayoutVars>
      </dgm:prSet>
      <dgm:spPr/>
      <dgm:t>
        <a:bodyPr/>
        <a:lstStyle/>
        <a:p>
          <a:endParaRPr lang="zh-CN" altLang="en-US"/>
        </a:p>
      </dgm:t>
    </dgm:pt>
    <dgm:pt modelId="{13A3CD79-2CA1-4F3D-A7AE-C63B7AA0A1BA}" type="pres">
      <dgm:prSet presAssocID="{DA55A8F0-A970-4375-9AD9-4507121FD2C7}" presName="descendantText" presStyleLbl="alignAcc1" presStyleIdx="1" presStyleCnt="3" custScaleY="180974">
        <dgm:presLayoutVars>
          <dgm:bulletEnabled val="1"/>
        </dgm:presLayoutVars>
      </dgm:prSet>
      <dgm:spPr/>
      <dgm:t>
        <a:bodyPr/>
        <a:lstStyle/>
        <a:p>
          <a:endParaRPr lang="zh-CN" altLang="en-US"/>
        </a:p>
      </dgm:t>
    </dgm:pt>
    <dgm:pt modelId="{C146F5BF-217B-467C-A7EC-A59201F51BB2}" type="pres">
      <dgm:prSet presAssocID="{798D5C41-50B6-47E4-800D-7824B5D993F6}" presName="sp" presStyleCnt="0"/>
      <dgm:spPr/>
      <dgm:t>
        <a:bodyPr/>
        <a:lstStyle/>
        <a:p>
          <a:endParaRPr lang="zh-CN" altLang="en-US"/>
        </a:p>
      </dgm:t>
    </dgm:pt>
    <dgm:pt modelId="{316FFE0C-D2D1-4371-B414-BD6360D1556A}" type="pres">
      <dgm:prSet presAssocID="{ED6328C3-723A-413E-8E72-035EE9E8E9D2}" presName="composite" presStyleCnt="0"/>
      <dgm:spPr/>
      <dgm:t>
        <a:bodyPr/>
        <a:lstStyle/>
        <a:p>
          <a:endParaRPr lang="zh-CN" altLang="en-US"/>
        </a:p>
      </dgm:t>
    </dgm:pt>
    <dgm:pt modelId="{F059A2A4-0FFB-44F4-BA01-87CDD75AF88F}" type="pres">
      <dgm:prSet presAssocID="{ED6328C3-723A-413E-8E72-035EE9E8E9D2}" presName="parentText" presStyleLbl="alignNode1" presStyleIdx="2" presStyleCnt="3" custLinFactNeighborY="11984">
        <dgm:presLayoutVars>
          <dgm:chMax val="1"/>
          <dgm:bulletEnabled val="1"/>
        </dgm:presLayoutVars>
      </dgm:prSet>
      <dgm:spPr/>
      <dgm:t>
        <a:bodyPr/>
        <a:lstStyle/>
        <a:p>
          <a:endParaRPr lang="zh-CN" altLang="en-US"/>
        </a:p>
      </dgm:t>
    </dgm:pt>
    <dgm:pt modelId="{06D25F6C-923E-4F5A-99BF-9C0DB7B6D90D}" type="pres">
      <dgm:prSet presAssocID="{ED6328C3-723A-413E-8E72-035EE9E8E9D2}" presName="descendantText" presStyleLbl="alignAcc1" presStyleIdx="2" presStyleCnt="3" custLinFactNeighborY="19740">
        <dgm:presLayoutVars>
          <dgm:bulletEnabled val="1"/>
        </dgm:presLayoutVars>
      </dgm:prSet>
      <dgm:spPr/>
      <dgm:t>
        <a:bodyPr/>
        <a:lstStyle/>
        <a:p>
          <a:endParaRPr lang="zh-CN" altLang="en-US"/>
        </a:p>
      </dgm:t>
    </dgm:pt>
  </dgm:ptLst>
  <dgm:cxnLst>
    <dgm:cxn modelId="{13ACCF86-0E4B-43DC-B2B2-0B3CDBF2D0C3}" srcId="{DA55A8F0-A970-4375-9AD9-4507121FD2C7}" destId="{35A812C4-3BB6-42AA-92B6-FDDFCC6ED474}" srcOrd="4" destOrd="0" parTransId="{910B0D3A-2821-4539-A8FA-E5905FC135EC}" sibTransId="{508E8E35-0018-492E-8FE1-6730D8DF141D}"/>
    <dgm:cxn modelId="{55A672FF-A879-4254-9100-B5E759BB2E19}" type="presOf" srcId="{A98289D9-C1FB-44B3-B5AB-038FAF046D9E}" destId="{EF2DFD88-583E-4CB4-98FE-48F059CEA9F9}" srcOrd="0" destOrd="0" presId="urn:microsoft.com/office/officeart/2005/8/layout/chevron2"/>
    <dgm:cxn modelId="{766DE79C-40E7-46EA-8DE4-F5163449481E}" srcId="{ED6328C3-723A-413E-8E72-035EE9E8E9D2}" destId="{2FB44F6D-F667-4D4E-A65D-D7ED53076BC4}" srcOrd="2" destOrd="0" parTransId="{6BD2AB1D-38B1-4338-B46D-C2CB5C50697E}" sibTransId="{9B92CE75-EFD2-40D8-8921-8BAC6D709ED8}"/>
    <dgm:cxn modelId="{465E5216-102A-4BBA-8896-67F957C5B9C7}" srcId="{ED6328C3-723A-413E-8E72-035EE9E8E9D2}" destId="{723CED88-0D4D-4FDB-8F9B-6C259459EEF9}" srcOrd="1" destOrd="0" parTransId="{422125F8-474B-4911-B4C3-04CFCBA4AE14}" sibTransId="{4203C9AC-E214-452A-B6C7-9AD36AB69236}"/>
    <dgm:cxn modelId="{A9695437-695A-44EF-9531-7D0137B68D13}" type="presOf" srcId="{2FB44F6D-F667-4D4E-A65D-D7ED53076BC4}" destId="{06D25F6C-923E-4F5A-99BF-9C0DB7B6D90D}" srcOrd="0" destOrd="2" presId="urn:microsoft.com/office/officeart/2005/8/layout/chevron2"/>
    <dgm:cxn modelId="{BE6B4F70-7AA6-4149-9D0B-FC495C5FFBC4}" type="presOf" srcId="{E6D2902C-72B0-4FAB-87A0-E018B720E860}" destId="{13A3CD79-2CA1-4F3D-A7AE-C63B7AA0A1BA}" srcOrd="0" destOrd="3" presId="urn:microsoft.com/office/officeart/2005/8/layout/chevron2"/>
    <dgm:cxn modelId="{0E752BC2-96D7-4D37-91A0-B90AFF85C6B4}" type="presOf" srcId="{DCDACBA7-334A-470F-83D1-1EE328B22CF7}" destId="{13A3CD79-2CA1-4F3D-A7AE-C63B7AA0A1BA}" srcOrd="0" destOrd="1" presId="urn:microsoft.com/office/officeart/2005/8/layout/chevron2"/>
    <dgm:cxn modelId="{983AEB9E-BB8C-4A95-8D61-8FF476AAB424}" type="presOf" srcId="{1185AD9B-A936-4749-B940-B95A904FACAB}" destId="{13A3CD79-2CA1-4F3D-A7AE-C63B7AA0A1BA}" srcOrd="0" destOrd="0" presId="urn:microsoft.com/office/officeart/2005/8/layout/chevron2"/>
    <dgm:cxn modelId="{7A32FBAC-FEA7-4946-AC60-A8B607AFCFE7}" srcId="{86C83E67-689C-4110-96CD-FA1B1EFA90D2}" destId="{ED6328C3-723A-413E-8E72-035EE9E8E9D2}" srcOrd="2" destOrd="0" parTransId="{88C0D43B-B580-4070-B19F-E90B9EA430B8}" sibTransId="{7EC283E1-80F5-4FDE-9925-CC89AE3BC984}"/>
    <dgm:cxn modelId="{87AB2F9F-6F84-40DA-A603-D5A24A9D0903}" srcId="{DA55A8F0-A970-4375-9AD9-4507121FD2C7}" destId="{239D5F7E-896D-4616-B8F6-384426B2E009}" srcOrd="5" destOrd="0" parTransId="{C6831860-FCAC-48C5-B83E-31C46BE16BC0}" sibTransId="{C8A96320-B38A-4327-A2C8-FC7E5D644F19}"/>
    <dgm:cxn modelId="{7F1E3FD9-238C-4CB3-963A-1659AC5BC2E4}" type="presOf" srcId="{35A812C4-3BB6-42AA-92B6-FDDFCC6ED474}" destId="{13A3CD79-2CA1-4F3D-A7AE-C63B7AA0A1BA}" srcOrd="0" destOrd="4" presId="urn:microsoft.com/office/officeart/2005/8/layout/chevron2"/>
    <dgm:cxn modelId="{811365CC-383C-47CF-8D1D-22428E355301}" srcId="{DA55A8F0-A970-4375-9AD9-4507121FD2C7}" destId="{DCDACBA7-334A-470F-83D1-1EE328B22CF7}" srcOrd="1" destOrd="0" parTransId="{AC7E3C99-117C-4662-BCA0-E98C8226DA17}" sibTransId="{1207D6BE-0CB4-4674-A9CF-7D885834B1C9}"/>
    <dgm:cxn modelId="{7973783E-E159-4AB4-8795-63D9E93C36CF}" type="presOf" srcId="{703C3C8D-1019-4E6A-B195-D169A1B3BAE5}" destId="{13A3CD79-2CA1-4F3D-A7AE-C63B7AA0A1BA}" srcOrd="0" destOrd="2" presId="urn:microsoft.com/office/officeart/2005/8/layout/chevron2"/>
    <dgm:cxn modelId="{BF10AA2C-B6FD-4924-9BAE-B8D320445CA9}" srcId="{A98289D9-C1FB-44B3-B5AB-038FAF046D9E}" destId="{0001DCBA-430A-461C-8F41-06A569DB391E}" srcOrd="0" destOrd="0" parTransId="{5A0E7FCE-EB81-451B-9BE2-CE210EB53BD1}" sibTransId="{10CF6BE8-92C1-4053-9D39-F7A592D2AABA}"/>
    <dgm:cxn modelId="{801776E9-832C-4982-8E98-EDBCFE2EC112}" type="presOf" srcId="{DA55A8F0-A970-4375-9AD9-4507121FD2C7}" destId="{7A0A2873-1B9C-4F64-9950-540629C3C3B4}" srcOrd="0" destOrd="0" presId="urn:microsoft.com/office/officeart/2005/8/layout/chevron2"/>
    <dgm:cxn modelId="{18D1F382-CCE2-4202-BC83-E9A1AE1D217C}" srcId="{A98289D9-C1FB-44B3-B5AB-038FAF046D9E}" destId="{EF37EA49-3AC6-47E1-8E68-71550BA90B56}" srcOrd="1" destOrd="0" parTransId="{F7F5D6D6-66A7-40AE-9BE3-00B4261513BE}" sibTransId="{0B9AED4B-68EF-475B-908C-2AE76D07136F}"/>
    <dgm:cxn modelId="{40405D97-CE87-4C1B-AF86-ED4B408CDE67}" srcId="{DA55A8F0-A970-4375-9AD9-4507121FD2C7}" destId="{703C3C8D-1019-4E6A-B195-D169A1B3BAE5}" srcOrd="2" destOrd="0" parTransId="{3A7372C9-448F-4368-B88B-59B4B8F67A33}" sibTransId="{6FACDC88-C1B3-4A94-83A9-A6B929D362D5}"/>
    <dgm:cxn modelId="{43CD311E-1314-4542-AC95-D0BCD32B8BF3}" type="presOf" srcId="{86C83E67-689C-4110-96CD-FA1B1EFA90D2}" destId="{AB14AAD1-D73C-4BC2-ACE2-D5AE0908571F}" srcOrd="0" destOrd="0" presId="urn:microsoft.com/office/officeart/2005/8/layout/chevron2"/>
    <dgm:cxn modelId="{F051481D-59F0-4297-A0D4-EE20B22F2925}" type="presOf" srcId="{EF37EA49-3AC6-47E1-8E68-71550BA90B56}" destId="{129F921F-3848-41BF-956A-89589D42E544}" srcOrd="0" destOrd="1" presId="urn:microsoft.com/office/officeart/2005/8/layout/chevron2"/>
    <dgm:cxn modelId="{8275CD10-4EE1-4D55-9DC3-42CA8CEF90AC}" type="presOf" srcId="{0001DCBA-430A-461C-8F41-06A569DB391E}" destId="{129F921F-3848-41BF-956A-89589D42E544}" srcOrd="0" destOrd="0" presId="urn:microsoft.com/office/officeart/2005/8/layout/chevron2"/>
    <dgm:cxn modelId="{AB914C79-BFF5-4FC8-8FF2-E9BECC24E327}" srcId="{86C83E67-689C-4110-96CD-FA1B1EFA90D2}" destId="{A98289D9-C1FB-44B3-B5AB-038FAF046D9E}" srcOrd="0" destOrd="0" parTransId="{2861D2D8-29B0-4BA2-92CF-ABD2763F2D07}" sibTransId="{25448E31-9796-4313-8ED3-F7CCCCA6F3FD}"/>
    <dgm:cxn modelId="{FF08907B-D6F4-4823-9BC1-2098446BEDCE}" type="presOf" srcId="{85ED41FA-76C0-4D1D-B915-4420BDACB626}" destId="{06D25F6C-923E-4F5A-99BF-9C0DB7B6D90D}" srcOrd="0" destOrd="0" presId="urn:microsoft.com/office/officeart/2005/8/layout/chevron2"/>
    <dgm:cxn modelId="{9C59BBA2-145F-4FE3-9170-28E7D1C7A920}" type="presOf" srcId="{723CED88-0D4D-4FDB-8F9B-6C259459EEF9}" destId="{06D25F6C-923E-4F5A-99BF-9C0DB7B6D90D}" srcOrd="0" destOrd="1" presId="urn:microsoft.com/office/officeart/2005/8/layout/chevron2"/>
    <dgm:cxn modelId="{1F4D88CB-72A5-47E4-93F0-CD4EAEFF2BAF}" type="presOf" srcId="{ED6328C3-723A-413E-8E72-035EE9E8E9D2}" destId="{F059A2A4-0FFB-44F4-BA01-87CDD75AF88F}" srcOrd="0" destOrd="0" presId="urn:microsoft.com/office/officeart/2005/8/layout/chevron2"/>
    <dgm:cxn modelId="{6C5B1F49-5858-4F9E-A2EE-1007D598D542}" srcId="{A98289D9-C1FB-44B3-B5AB-038FAF046D9E}" destId="{B969E4AA-9764-4023-9B62-AE920F335C0B}" srcOrd="2" destOrd="0" parTransId="{3EC40683-99E5-468E-BFF3-F62057822E6A}" sibTransId="{A10A4A39-C2BB-4AE2-BB3F-E8F2A6A7AA95}"/>
    <dgm:cxn modelId="{3D711647-7040-46FE-8FE8-3366B7D63135}" type="presOf" srcId="{239D5F7E-896D-4616-B8F6-384426B2E009}" destId="{13A3CD79-2CA1-4F3D-A7AE-C63B7AA0A1BA}" srcOrd="0" destOrd="5" presId="urn:microsoft.com/office/officeart/2005/8/layout/chevron2"/>
    <dgm:cxn modelId="{7FB9A3BE-B03C-46E5-9B47-C5BCD18972B8}" srcId="{DA55A8F0-A970-4375-9AD9-4507121FD2C7}" destId="{1185AD9B-A936-4749-B940-B95A904FACAB}" srcOrd="0" destOrd="0" parTransId="{4B4C47F3-3D22-40F0-9D6D-CCBD68E9018C}" sibTransId="{75DBEE7A-434F-4F40-8F09-7CF95DCE8A38}"/>
    <dgm:cxn modelId="{2DACB0A7-82A2-450D-889A-28EC2528040F}" srcId="{DA55A8F0-A970-4375-9AD9-4507121FD2C7}" destId="{E6D2902C-72B0-4FAB-87A0-E018B720E860}" srcOrd="3" destOrd="0" parTransId="{DE72CFDD-6833-4D29-81F8-CCE10B2379E7}" sibTransId="{7104864F-14CF-46BC-8897-D0AEA20F7C91}"/>
    <dgm:cxn modelId="{5D8B4D23-F622-458C-A4FB-1C65472E8EDD}" srcId="{ED6328C3-723A-413E-8E72-035EE9E8E9D2}" destId="{85ED41FA-76C0-4D1D-B915-4420BDACB626}" srcOrd="0" destOrd="0" parTransId="{1AD4EAAB-6AC4-4040-A632-36BCC4DDE184}" sibTransId="{09488B39-9137-4C22-A8A2-FA7D7068FC2E}"/>
    <dgm:cxn modelId="{679E5E10-166D-4F2E-97BB-935C301D3A94}" srcId="{86C83E67-689C-4110-96CD-FA1B1EFA90D2}" destId="{DA55A8F0-A970-4375-9AD9-4507121FD2C7}" srcOrd="1" destOrd="0" parTransId="{41C610C8-B8F2-44F2-A85C-7E813B0A2138}" sibTransId="{798D5C41-50B6-47E4-800D-7824B5D993F6}"/>
    <dgm:cxn modelId="{B1DBD8A5-332C-4A96-A99A-A3F66DF63290}" type="presOf" srcId="{B969E4AA-9764-4023-9B62-AE920F335C0B}" destId="{129F921F-3848-41BF-956A-89589D42E544}" srcOrd="0" destOrd="2" presId="urn:microsoft.com/office/officeart/2005/8/layout/chevron2"/>
    <dgm:cxn modelId="{F307866C-03D0-4053-969D-C504B33237A0}" type="presParOf" srcId="{AB14AAD1-D73C-4BC2-ACE2-D5AE0908571F}" destId="{A6EEF51A-601A-4AC2-A885-121AD9E7DD52}" srcOrd="0" destOrd="0" presId="urn:microsoft.com/office/officeart/2005/8/layout/chevron2"/>
    <dgm:cxn modelId="{00A72BED-5A94-4854-9B62-E1B6CD8C5BE8}" type="presParOf" srcId="{A6EEF51A-601A-4AC2-A885-121AD9E7DD52}" destId="{EF2DFD88-583E-4CB4-98FE-48F059CEA9F9}" srcOrd="0" destOrd="0" presId="urn:microsoft.com/office/officeart/2005/8/layout/chevron2"/>
    <dgm:cxn modelId="{BC2CAF53-9F2A-4C8E-A121-19EC90E15D98}" type="presParOf" srcId="{A6EEF51A-601A-4AC2-A885-121AD9E7DD52}" destId="{129F921F-3848-41BF-956A-89589D42E544}" srcOrd="1" destOrd="0" presId="urn:microsoft.com/office/officeart/2005/8/layout/chevron2"/>
    <dgm:cxn modelId="{D7E19593-9C81-4394-9FC8-39372AAA4EEA}" type="presParOf" srcId="{AB14AAD1-D73C-4BC2-ACE2-D5AE0908571F}" destId="{7C208D14-66BD-4E11-AD3C-C203707C8CAC}" srcOrd="1" destOrd="0" presId="urn:microsoft.com/office/officeart/2005/8/layout/chevron2"/>
    <dgm:cxn modelId="{B0C5AFB4-7CAC-4F8B-8547-F63FD3B6C3DC}" type="presParOf" srcId="{AB14AAD1-D73C-4BC2-ACE2-D5AE0908571F}" destId="{1523E82A-3EBC-4097-BE87-80D98DF1593B}" srcOrd="2" destOrd="0" presId="urn:microsoft.com/office/officeart/2005/8/layout/chevron2"/>
    <dgm:cxn modelId="{CD7D40EC-2DE8-4D80-A76E-3920830C186B}" type="presParOf" srcId="{1523E82A-3EBC-4097-BE87-80D98DF1593B}" destId="{7A0A2873-1B9C-4F64-9950-540629C3C3B4}" srcOrd="0" destOrd="0" presId="urn:microsoft.com/office/officeart/2005/8/layout/chevron2"/>
    <dgm:cxn modelId="{935EFE0F-EA04-4D2A-ADC3-4C0194D6D4B9}" type="presParOf" srcId="{1523E82A-3EBC-4097-BE87-80D98DF1593B}" destId="{13A3CD79-2CA1-4F3D-A7AE-C63B7AA0A1BA}" srcOrd="1" destOrd="0" presId="urn:microsoft.com/office/officeart/2005/8/layout/chevron2"/>
    <dgm:cxn modelId="{A85540C0-D4EC-4149-8C52-C5EDD81FEF3F}" type="presParOf" srcId="{AB14AAD1-D73C-4BC2-ACE2-D5AE0908571F}" destId="{C146F5BF-217B-467C-A7EC-A59201F51BB2}" srcOrd="3" destOrd="0" presId="urn:microsoft.com/office/officeart/2005/8/layout/chevron2"/>
    <dgm:cxn modelId="{C537E867-983E-4487-A9AA-EEF430EC8FC8}" type="presParOf" srcId="{AB14AAD1-D73C-4BC2-ACE2-D5AE0908571F}" destId="{316FFE0C-D2D1-4371-B414-BD6360D1556A}" srcOrd="4" destOrd="0" presId="urn:microsoft.com/office/officeart/2005/8/layout/chevron2"/>
    <dgm:cxn modelId="{26979A0D-0F86-4FF7-A6A7-F21414DD5CD6}" type="presParOf" srcId="{316FFE0C-D2D1-4371-B414-BD6360D1556A}" destId="{F059A2A4-0FFB-44F4-BA01-87CDD75AF88F}" srcOrd="0" destOrd="0" presId="urn:microsoft.com/office/officeart/2005/8/layout/chevron2"/>
    <dgm:cxn modelId="{529A9222-C688-418E-9787-27764C4B3652}" type="presParOf" srcId="{316FFE0C-D2D1-4371-B414-BD6360D1556A}" destId="{06D25F6C-923E-4F5A-99BF-9C0DB7B6D90D}"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177874D-97A1-4B37-89BD-84D9131F1947}">
      <dsp:nvSpPr>
        <dsp:cNvPr id="0" name=""/>
        <dsp:cNvSpPr/>
      </dsp:nvSpPr>
      <dsp:spPr>
        <a:xfrm>
          <a:off x="1113" y="2558"/>
          <a:ext cx="7342588" cy="1246364"/>
        </a:xfrm>
        <a:prstGeom prst="roundRect">
          <a:avLst>
            <a:gd name="adj" fmla="val 10000"/>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05740" tIns="205740" rIns="205740" bIns="205740" numCol="1" spcCol="1270" anchor="ctr" anchorCtr="0">
          <a:noAutofit/>
        </a:bodyPr>
        <a:lstStyle/>
        <a:p>
          <a:pPr marR="0" lvl="0" algn="ctr" defTabSz="2400300" rtl="0">
            <a:lnSpc>
              <a:spcPct val="90000"/>
            </a:lnSpc>
            <a:spcBef>
              <a:spcPct val="0"/>
            </a:spcBef>
            <a:spcAft>
              <a:spcPct val="35000"/>
            </a:spcAft>
          </a:pPr>
          <a:r>
            <a:rPr lang="en-US" altLang="zh-CN" sz="5400" b="0" i="0" u="none" strike="noStrike" kern="100" baseline="0" dirty="0" smtClean="0">
              <a:latin typeface="微软雅黑" pitchFamily="34" charset="-122"/>
              <a:ea typeface="微软雅黑" pitchFamily="34" charset="-122"/>
            </a:rPr>
            <a:t>NT</a:t>
          </a:r>
          <a:r>
            <a:rPr lang="zh-CN" altLang="en-US" sz="5400" b="0" i="0" u="none" strike="noStrike" kern="100" baseline="0" dirty="0" smtClean="0">
              <a:latin typeface="微软雅黑" pitchFamily="34" charset="-122"/>
              <a:ea typeface="微软雅黑" pitchFamily="34" charset="-122"/>
            </a:rPr>
            <a:t>目标客户</a:t>
          </a:r>
          <a:endParaRPr lang="zh-CN" altLang="en-US" sz="5400" dirty="0" smtClean="0">
            <a:latin typeface="微软雅黑" pitchFamily="34" charset="-122"/>
            <a:ea typeface="微软雅黑" pitchFamily="34" charset="-122"/>
          </a:endParaRPr>
        </a:p>
      </dsp:txBody>
      <dsp:txXfrm>
        <a:off x="37618" y="39063"/>
        <a:ext cx="7269578" cy="1173354"/>
      </dsp:txXfrm>
    </dsp:sp>
    <dsp:sp modelId="{8F4D6804-5D4A-4ACF-8BA6-0DF6E06BCB89}">
      <dsp:nvSpPr>
        <dsp:cNvPr id="0" name=""/>
        <dsp:cNvSpPr/>
      </dsp:nvSpPr>
      <dsp:spPr>
        <a:xfrm>
          <a:off x="5513" y="1375047"/>
          <a:ext cx="2874394" cy="1192351"/>
        </a:xfrm>
        <a:prstGeom prst="roundRect">
          <a:avLst>
            <a:gd name="adj" fmla="val 10000"/>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0000" dir="5400000" rotWithShape="0">
            <a:srgbClr val="000000">
              <a:alpha val="38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95250" tIns="95250" rIns="95250" bIns="95250" numCol="1" spcCol="1270" anchor="ctr" anchorCtr="0">
          <a:noAutofit/>
        </a:bodyPr>
        <a:lstStyle/>
        <a:p>
          <a:pPr lvl="0" algn="ctr" defTabSz="1111250">
            <a:lnSpc>
              <a:spcPct val="90000"/>
            </a:lnSpc>
            <a:spcBef>
              <a:spcPct val="0"/>
            </a:spcBef>
            <a:spcAft>
              <a:spcPct val="35000"/>
            </a:spcAft>
          </a:pPr>
          <a:r>
            <a:rPr lang="zh-CN" altLang="en-US" sz="2500" kern="1200">
              <a:latin typeface="微软雅黑" pitchFamily="34" charset="-122"/>
              <a:ea typeface="微软雅黑" pitchFamily="34" charset="-122"/>
            </a:rPr>
            <a:t>实时资讯性需求型</a:t>
          </a:r>
        </a:p>
      </dsp:txBody>
      <dsp:txXfrm>
        <a:off x="40436" y="1409970"/>
        <a:ext cx="2804548" cy="1122505"/>
      </dsp:txXfrm>
    </dsp:sp>
    <dsp:sp modelId="{E8B98DB5-2AA1-48D2-8417-C68429A2DF9E}">
      <dsp:nvSpPr>
        <dsp:cNvPr id="0" name=""/>
        <dsp:cNvSpPr/>
      </dsp:nvSpPr>
      <dsp:spPr>
        <a:xfrm>
          <a:off x="5513" y="2693522"/>
          <a:ext cx="1407636" cy="1192351"/>
        </a:xfrm>
        <a:prstGeom prst="roundRect">
          <a:avLst>
            <a:gd name="adj" fmla="val 10000"/>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0000" dir="5400000" rotWithShape="0">
            <a:srgbClr val="000000">
              <a:alpha val="38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zh-CN" altLang="en-US" sz="1800" kern="1200">
              <a:latin typeface="微软雅黑" pitchFamily="34" charset="-122"/>
              <a:ea typeface="微软雅黑" pitchFamily="34" charset="-122"/>
            </a:rPr>
            <a:t>投资经理</a:t>
          </a:r>
          <a:r>
            <a:rPr lang="en-US" altLang="zh-CN" sz="1800" kern="1200">
              <a:latin typeface="微软雅黑" pitchFamily="34" charset="-122"/>
              <a:ea typeface="微软雅黑" pitchFamily="34" charset="-122"/>
            </a:rPr>
            <a:t>/ </a:t>
          </a:r>
          <a:r>
            <a:rPr lang="zh-CN" altLang="en-US" sz="1800" kern="1200">
              <a:latin typeface="微软雅黑" pitchFamily="34" charset="-122"/>
              <a:ea typeface="微软雅黑" pitchFamily="34" charset="-122"/>
            </a:rPr>
            <a:t>卖方研究员</a:t>
          </a:r>
        </a:p>
      </dsp:txBody>
      <dsp:txXfrm>
        <a:off x="40436" y="2728445"/>
        <a:ext cx="1337790" cy="1122505"/>
      </dsp:txXfrm>
    </dsp:sp>
    <dsp:sp modelId="{239606A4-63BA-4F84-9EDD-F6D5AA5AB2A8}">
      <dsp:nvSpPr>
        <dsp:cNvPr id="0" name=""/>
        <dsp:cNvSpPr/>
      </dsp:nvSpPr>
      <dsp:spPr>
        <a:xfrm>
          <a:off x="1472271" y="2693522"/>
          <a:ext cx="1407636" cy="1192351"/>
        </a:xfrm>
        <a:prstGeom prst="roundRect">
          <a:avLst>
            <a:gd name="adj" fmla="val 10000"/>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0000" dir="5400000" rotWithShape="0">
            <a:srgbClr val="000000">
              <a:alpha val="38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zh-CN" altLang="en-US" sz="1800" kern="1200" dirty="0">
              <a:latin typeface="微软雅黑" pitchFamily="34" charset="-122"/>
              <a:ea typeface="微软雅黑" pitchFamily="34" charset="-122"/>
            </a:rPr>
            <a:t>投资顾问</a:t>
          </a:r>
          <a:r>
            <a:rPr lang="en-US" altLang="zh-CN" sz="1800" kern="1200" dirty="0" smtClean="0">
              <a:latin typeface="微软雅黑" pitchFamily="34" charset="-122"/>
              <a:ea typeface="微软雅黑" pitchFamily="34" charset="-122"/>
            </a:rPr>
            <a:t>/</a:t>
          </a:r>
          <a:r>
            <a:rPr lang="zh-CN" altLang="en-US" sz="1800" kern="1200" dirty="0" smtClean="0">
              <a:latin typeface="微软雅黑" pitchFamily="34" charset="-122"/>
              <a:ea typeface="微软雅黑" pitchFamily="34" charset="-122"/>
            </a:rPr>
            <a:t>买方研究员</a:t>
          </a:r>
          <a:endParaRPr lang="zh-CN" altLang="en-US" sz="1800" kern="1200" dirty="0">
            <a:latin typeface="微软雅黑" pitchFamily="34" charset="-122"/>
            <a:ea typeface="微软雅黑" pitchFamily="34" charset="-122"/>
          </a:endParaRPr>
        </a:p>
      </dsp:txBody>
      <dsp:txXfrm>
        <a:off x="1507194" y="2728445"/>
        <a:ext cx="1337790" cy="1122505"/>
      </dsp:txXfrm>
    </dsp:sp>
    <dsp:sp modelId="{71A31CE6-52E8-43CE-9299-C37F837A9D7A}">
      <dsp:nvSpPr>
        <dsp:cNvPr id="0" name=""/>
        <dsp:cNvSpPr/>
      </dsp:nvSpPr>
      <dsp:spPr>
        <a:xfrm>
          <a:off x="3003663" y="1374097"/>
          <a:ext cx="4341152" cy="1192351"/>
        </a:xfrm>
        <a:prstGeom prst="roundRect">
          <a:avLst>
            <a:gd name="adj" fmla="val 10000"/>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0000" dir="5400000" rotWithShape="0">
            <a:srgbClr val="000000">
              <a:alpha val="38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95250" tIns="95250" rIns="95250" bIns="95250" numCol="1" spcCol="1270" anchor="ctr" anchorCtr="0">
          <a:noAutofit/>
        </a:bodyPr>
        <a:lstStyle/>
        <a:p>
          <a:pPr marR="0" lvl="0" algn="ctr" defTabSz="1111250" rtl="0">
            <a:lnSpc>
              <a:spcPct val="90000"/>
            </a:lnSpc>
            <a:spcBef>
              <a:spcPct val="0"/>
            </a:spcBef>
            <a:spcAft>
              <a:spcPct val="35000"/>
            </a:spcAft>
          </a:pPr>
          <a:r>
            <a:rPr lang="zh-CN" altLang="en-US" sz="2500" kern="1200" smtClean="0">
              <a:latin typeface="微软雅黑" pitchFamily="34" charset="-122"/>
              <a:ea typeface="微软雅黑" pitchFamily="34" charset="-122"/>
            </a:rPr>
            <a:t>行业及基本面数据需求型</a:t>
          </a:r>
        </a:p>
      </dsp:txBody>
      <dsp:txXfrm>
        <a:off x="3038586" y="1409020"/>
        <a:ext cx="4271306" cy="1122505"/>
      </dsp:txXfrm>
    </dsp:sp>
    <dsp:sp modelId="{ACE0B549-3C8B-494C-B16B-5CF8F5163B12}">
      <dsp:nvSpPr>
        <dsp:cNvPr id="0" name=""/>
        <dsp:cNvSpPr/>
      </dsp:nvSpPr>
      <dsp:spPr>
        <a:xfrm>
          <a:off x="2998149" y="2693522"/>
          <a:ext cx="1407636" cy="1192351"/>
        </a:xfrm>
        <a:prstGeom prst="roundRect">
          <a:avLst>
            <a:gd name="adj" fmla="val 10000"/>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0000" dir="5400000" rotWithShape="0">
            <a:srgbClr val="000000">
              <a:alpha val="38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zh-CN" altLang="en-US" sz="1800" kern="1200">
              <a:latin typeface="微软雅黑" pitchFamily="34" charset="-122"/>
              <a:ea typeface="微软雅黑" pitchFamily="34" charset="-122"/>
            </a:rPr>
            <a:t>卖方研究员</a:t>
          </a:r>
        </a:p>
      </dsp:txBody>
      <dsp:txXfrm>
        <a:off x="3033072" y="2728445"/>
        <a:ext cx="1337790" cy="1122505"/>
      </dsp:txXfrm>
    </dsp:sp>
    <dsp:sp modelId="{8E1C9BF8-EE70-403A-B701-19A20D645699}">
      <dsp:nvSpPr>
        <dsp:cNvPr id="0" name=""/>
        <dsp:cNvSpPr/>
      </dsp:nvSpPr>
      <dsp:spPr>
        <a:xfrm>
          <a:off x="4464907" y="2693522"/>
          <a:ext cx="1407636" cy="1192351"/>
        </a:xfrm>
        <a:prstGeom prst="roundRect">
          <a:avLst>
            <a:gd name="adj" fmla="val 10000"/>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0000" dir="5400000" rotWithShape="0">
            <a:srgbClr val="000000">
              <a:alpha val="38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zh-CN" altLang="en-US" sz="1800" kern="1200">
              <a:latin typeface="微软雅黑" pitchFamily="34" charset="-122"/>
              <a:ea typeface="微软雅黑" pitchFamily="34" charset="-122"/>
            </a:rPr>
            <a:t>买方研究员</a:t>
          </a:r>
        </a:p>
      </dsp:txBody>
      <dsp:txXfrm>
        <a:off x="4499830" y="2728445"/>
        <a:ext cx="1337790" cy="1122505"/>
      </dsp:txXfrm>
    </dsp:sp>
    <dsp:sp modelId="{9D7AF9FF-A651-4891-94E8-3EA83371AF4A}">
      <dsp:nvSpPr>
        <dsp:cNvPr id="0" name=""/>
        <dsp:cNvSpPr/>
      </dsp:nvSpPr>
      <dsp:spPr>
        <a:xfrm>
          <a:off x="5931665" y="2693522"/>
          <a:ext cx="1407636" cy="1192351"/>
        </a:xfrm>
        <a:prstGeom prst="roundRect">
          <a:avLst>
            <a:gd name="adj" fmla="val 10000"/>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0000" dir="5400000" rotWithShape="0">
            <a:srgbClr val="000000">
              <a:alpha val="38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zh-CN" altLang="en-US" sz="1800" kern="1200">
              <a:latin typeface="微软雅黑" pitchFamily="34" charset="-122"/>
              <a:ea typeface="微软雅黑" pitchFamily="34" charset="-122"/>
            </a:rPr>
            <a:t>基金经理</a:t>
          </a:r>
        </a:p>
      </dsp:txBody>
      <dsp:txXfrm>
        <a:off x="5966588" y="2728445"/>
        <a:ext cx="1337790" cy="112250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38AB83-D853-4B6E-916D-49F527E2A5B7}">
      <dsp:nvSpPr>
        <dsp:cNvPr id="0" name=""/>
        <dsp:cNvSpPr/>
      </dsp:nvSpPr>
      <dsp:spPr>
        <a:xfrm rot="5400000">
          <a:off x="-190053" y="441345"/>
          <a:ext cx="1267024" cy="886917"/>
        </a:xfrm>
        <a:prstGeom prst="chevron">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w="9525" cap="flat" cmpd="sng" algn="ctr">
          <a:solidFill>
            <a:schemeClr val="accent3">
              <a:hueOff val="0"/>
              <a:satOff val="0"/>
              <a:lumOff val="0"/>
              <a:alphaOff val="0"/>
            </a:schemeClr>
          </a:solidFill>
          <a:prstDash val="soli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1">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zh-CN" altLang="en-US" sz="1100" kern="1200" dirty="0">
              <a:solidFill>
                <a:schemeClr val="bg1"/>
              </a:solidFill>
              <a:latin typeface="微软雅黑" pitchFamily="34" charset="-122"/>
              <a:ea typeface="微软雅黑" pitchFamily="34" charset="-122"/>
            </a:rPr>
            <a:t>开盘前准备</a:t>
          </a:r>
          <a:r>
            <a:rPr lang="zh-CN" altLang="en-US" sz="1100" kern="1200" dirty="0" smtClean="0">
              <a:solidFill>
                <a:schemeClr val="bg1"/>
              </a:solidFill>
              <a:latin typeface="微软雅黑" pitchFamily="34" charset="-122"/>
              <a:ea typeface="微软雅黑" pitchFamily="34" charset="-122"/>
            </a:rPr>
            <a:t>工作</a:t>
          </a:r>
          <a:endParaRPr lang="en-US" altLang="zh-CN" sz="1100" kern="1200" dirty="0">
            <a:solidFill>
              <a:schemeClr val="bg1"/>
            </a:solidFill>
            <a:latin typeface="微软雅黑" pitchFamily="34" charset="-122"/>
            <a:ea typeface="微软雅黑" pitchFamily="34" charset="-122"/>
          </a:endParaRPr>
        </a:p>
      </dsp:txBody>
      <dsp:txXfrm rot="-5400000">
        <a:off x="1" y="694751"/>
        <a:ext cx="886917" cy="380107"/>
      </dsp:txXfrm>
    </dsp:sp>
    <dsp:sp modelId="{1EC95E0C-9AF1-48CA-898C-2C7DE8D95207}">
      <dsp:nvSpPr>
        <dsp:cNvPr id="0" name=""/>
        <dsp:cNvSpPr/>
      </dsp:nvSpPr>
      <dsp:spPr>
        <a:xfrm rot="5400000">
          <a:off x="3897408" y="-3002666"/>
          <a:ext cx="1301011" cy="7321994"/>
        </a:xfrm>
        <a:prstGeom prst="round2SameRect">
          <a:avLst/>
        </a:prstGeom>
        <a:solidFill>
          <a:schemeClr val="lt1">
            <a:alpha val="90000"/>
            <a:hueOff val="0"/>
            <a:satOff val="0"/>
            <a:lumOff val="0"/>
            <a:alphaOff val="0"/>
          </a:schemeClr>
        </a:solidFill>
        <a:ln w="9525" cap="flat" cmpd="sng" algn="ctr">
          <a:solidFill>
            <a:schemeClr val="accent3">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71120" tIns="6350" rIns="6350" bIns="6350" numCol="1" spcCol="1270" anchor="ctr" anchorCtr="0">
          <a:noAutofit/>
        </a:bodyPr>
        <a:lstStyle/>
        <a:p>
          <a:pPr marL="57150" lvl="1" indent="-57150" algn="l" defTabSz="444500">
            <a:lnSpc>
              <a:spcPct val="90000"/>
            </a:lnSpc>
            <a:spcBef>
              <a:spcPct val="0"/>
            </a:spcBef>
            <a:spcAft>
              <a:spcPct val="15000"/>
            </a:spcAft>
            <a:buChar char="••"/>
          </a:pPr>
          <a:r>
            <a:rPr lang="zh-CN" altLang="en-US" sz="1000" kern="1200" dirty="0" smtClean="0">
              <a:solidFill>
                <a:schemeClr val="tx1">
                  <a:lumMod val="95000"/>
                  <a:lumOff val="5000"/>
                </a:schemeClr>
              </a:solidFill>
              <a:latin typeface="微软雅黑" pitchFamily="34" charset="-122"/>
              <a:ea typeface="微软雅黑" pitchFamily="34" charset="-122"/>
            </a:rPr>
            <a:t>判断当日趋势、撰写晨会纪要</a:t>
          </a:r>
          <a:endParaRPr lang="zh-CN" altLang="en-US" sz="1000" kern="1200" dirty="0">
            <a:latin typeface="微软雅黑" pitchFamily="34" charset="-122"/>
            <a:ea typeface="微软雅黑" pitchFamily="34" charset="-122"/>
          </a:endParaRPr>
        </a:p>
        <a:p>
          <a:pPr marL="57150" lvl="1" indent="-57150" algn="l" defTabSz="444500">
            <a:lnSpc>
              <a:spcPct val="90000"/>
            </a:lnSpc>
            <a:spcBef>
              <a:spcPct val="0"/>
            </a:spcBef>
            <a:spcAft>
              <a:spcPct val="15000"/>
            </a:spcAft>
            <a:buChar char="••"/>
          </a:pPr>
          <a:r>
            <a:rPr lang="zh-CN" altLang="en-US" sz="1000" kern="1200" dirty="0" smtClean="0">
              <a:latin typeface="微软雅黑" pitchFamily="34" charset="-122"/>
              <a:ea typeface="微软雅黑" pitchFamily="34" charset="-122"/>
            </a:rPr>
            <a:t>重要财经新闻摘要汇总</a:t>
          </a:r>
          <a:endParaRPr lang="zh-CN" altLang="en-US" sz="1000" kern="1200" dirty="0">
            <a:latin typeface="微软雅黑" pitchFamily="34" charset="-122"/>
            <a:ea typeface="微软雅黑" pitchFamily="34" charset="-122"/>
          </a:endParaRPr>
        </a:p>
        <a:p>
          <a:pPr marL="57150" lvl="1" indent="-57150" algn="l" defTabSz="444500">
            <a:lnSpc>
              <a:spcPct val="90000"/>
            </a:lnSpc>
            <a:spcBef>
              <a:spcPct val="0"/>
            </a:spcBef>
            <a:spcAft>
              <a:spcPct val="15000"/>
            </a:spcAft>
            <a:buChar char="••"/>
          </a:pPr>
          <a:r>
            <a:rPr lang="zh-CN" altLang="en-US" sz="1000" kern="1200" dirty="0">
              <a:latin typeface="微软雅黑" pitchFamily="34" charset="-122"/>
              <a:ea typeface="微软雅黑" pitchFamily="34" charset="-122"/>
            </a:rPr>
            <a:t>全球各地</a:t>
          </a:r>
          <a:r>
            <a:rPr lang="zh-CN" altLang="en-US" sz="1050" b="1" kern="1200" dirty="0">
              <a:latin typeface="微软雅黑" pitchFamily="34" charset="-122"/>
              <a:ea typeface="微软雅黑" pitchFamily="34" charset="-122"/>
            </a:rPr>
            <a:t>股票指数、美元指数、贵金属指数、原油指数</a:t>
          </a:r>
        </a:p>
        <a:p>
          <a:pPr marL="57150" lvl="1" indent="-57150" algn="l" defTabSz="466725">
            <a:lnSpc>
              <a:spcPct val="90000"/>
            </a:lnSpc>
            <a:spcBef>
              <a:spcPct val="0"/>
            </a:spcBef>
            <a:spcAft>
              <a:spcPct val="15000"/>
            </a:spcAft>
            <a:buChar char="••"/>
          </a:pPr>
          <a:r>
            <a:rPr lang="zh-CN" altLang="en-US" sz="1050" b="1" i="1" kern="1200" dirty="0">
              <a:latin typeface="微软雅黑" pitchFamily="34" charset="-122"/>
              <a:ea typeface="微软雅黑" pitchFamily="34" charset="-122"/>
            </a:rPr>
            <a:t>最新的市场热点、概念归类信息</a:t>
          </a:r>
        </a:p>
        <a:p>
          <a:pPr marL="57150" lvl="1" indent="-57150" algn="l" defTabSz="466725">
            <a:lnSpc>
              <a:spcPct val="90000"/>
            </a:lnSpc>
            <a:spcBef>
              <a:spcPct val="0"/>
            </a:spcBef>
            <a:spcAft>
              <a:spcPct val="15000"/>
            </a:spcAft>
            <a:buChar char="••"/>
          </a:pPr>
          <a:r>
            <a:rPr lang="zh-CN" altLang="en-US" sz="1050" b="1" i="1" kern="1200">
              <a:latin typeface="微软雅黑" pitchFamily="34" charset="-122"/>
              <a:ea typeface="微软雅黑" pitchFamily="34" charset="-122"/>
            </a:rPr>
            <a:t>上市公司公告摘要</a:t>
          </a:r>
        </a:p>
      </dsp:txBody>
      <dsp:txXfrm rot="-5400000">
        <a:off x="886917" y="71335"/>
        <a:ext cx="7258484" cy="1173991"/>
      </dsp:txXfrm>
    </dsp:sp>
    <dsp:sp modelId="{2AD0A5EC-4809-4985-8E8D-CEA722E859D5}">
      <dsp:nvSpPr>
        <dsp:cNvPr id="0" name=""/>
        <dsp:cNvSpPr/>
      </dsp:nvSpPr>
      <dsp:spPr>
        <a:xfrm rot="5400000">
          <a:off x="-190053" y="1726229"/>
          <a:ext cx="1267024" cy="886917"/>
        </a:xfrm>
        <a:prstGeom prst="chevron">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w="9525" cap="flat" cmpd="sng" algn="ctr">
          <a:solidFill>
            <a:schemeClr val="accent3">
              <a:hueOff val="0"/>
              <a:satOff val="0"/>
              <a:lumOff val="0"/>
              <a:alphaOff val="0"/>
            </a:schemeClr>
          </a:solidFill>
          <a:prstDash val="soli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1">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zh-CN" altLang="en-US" sz="1100" kern="1200" dirty="0">
              <a:solidFill>
                <a:schemeClr val="bg1"/>
              </a:solidFill>
              <a:latin typeface="微软雅黑" pitchFamily="34" charset="-122"/>
              <a:ea typeface="微软雅黑" pitchFamily="34" charset="-122"/>
            </a:rPr>
            <a:t>开盘时间看盘、交易、提供咨询服务</a:t>
          </a:r>
        </a:p>
      </dsp:txBody>
      <dsp:txXfrm rot="-5400000">
        <a:off x="1" y="1979635"/>
        <a:ext cx="886917" cy="380107"/>
      </dsp:txXfrm>
    </dsp:sp>
    <dsp:sp modelId="{2672554F-4F03-4EDD-AB36-265AABEF43AA}">
      <dsp:nvSpPr>
        <dsp:cNvPr id="0" name=""/>
        <dsp:cNvSpPr/>
      </dsp:nvSpPr>
      <dsp:spPr>
        <a:xfrm rot="5400000">
          <a:off x="3984743" y="-1713038"/>
          <a:ext cx="1126341" cy="7321994"/>
        </a:xfrm>
        <a:prstGeom prst="round2SameRect">
          <a:avLst/>
        </a:prstGeom>
        <a:solidFill>
          <a:schemeClr val="lt1">
            <a:alpha val="90000"/>
            <a:hueOff val="0"/>
            <a:satOff val="0"/>
            <a:lumOff val="0"/>
            <a:alphaOff val="0"/>
          </a:schemeClr>
        </a:solidFill>
        <a:ln w="9525" cap="flat" cmpd="sng" algn="ctr">
          <a:solidFill>
            <a:schemeClr val="accent3">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78232" tIns="6985" rIns="6985" bIns="6985" numCol="1" spcCol="1270" anchor="ctr" anchorCtr="0">
          <a:noAutofit/>
        </a:bodyPr>
        <a:lstStyle/>
        <a:p>
          <a:pPr marL="57150" lvl="1" indent="-57150" algn="l" defTabSz="466725">
            <a:lnSpc>
              <a:spcPct val="90000"/>
            </a:lnSpc>
            <a:spcBef>
              <a:spcPct val="0"/>
            </a:spcBef>
            <a:spcAft>
              <a:spcPct val="15000"/>
            </a:spcAft>
            <a:buChar char="••"/>
          </a:pPr>
          <a:r>
            <a:rPr lang="zh-CN" altLang="en-US" sz="1050" b="1" i="1" kern="1200" dirty="0">
              <a:latin typeface="微软雅黑" pitchFamily="34" charset="-122"/>
              <a:ea typeface="微软雅黑" pitchFamily="34" charset="-122"/>
            </a:rPr>
            <a:t>支持多窗口布局及多窗口联动的行情界面</a:t>
          </a:r>
          <a:r>
            <a:rPr lang="en-US" altLang="zh-CN" sz="1050" b="1" i="1" kern="1200" dirty="0">
              <a:latin typeface="微软雅黑" pitchFamily="34" charset="-122"/>
              <a:ea typeface="微软雅黑" pitchFamily="34" charset="-122"/>
            </a:rPr>
            <a:t>- </a:t>
          </a:r>
          <a:r>
            <a:rPr lang="zh-CN" altLang="en-US" sz="1050" b="1" i="1" kern="1200" dirty="0">
              <a:latin typeface="微软雅黑" pitchFamily="34" charset="-122"/>
              <a:ea typeface="微软雅黑" pitchFamily="34" charset="-122"/>
            </a:rPr>
            <a:t>及便捷的窗口管理</a:t>
          </a:r>
        </a:p>
        <a:p>
          <a:pPr marL="57150" lvl="1" indent="-57150" algn="l" defTabSz="466725">
            <a:lnSpc>
              <a:spcPct val="90000"/>
            </a:lnSpc>
            <a:spcBef>
              <a:spcPct val="0"/>
            </a:spcBef>
            <a:spcAft>
              <a:spcPct val="15000"/>
            </a:spcAft>
            <a:buChar char="••"/>
          </a:pPr>
          <a:r>
            <a:rPr lang="zh-CN" altLang="en-US" sz="1050" b="1" i="1" kern="1200" dirty="0">
              <a:latin typeface="微软雅黑" pitchFamily="34" charset="-122"/>
              <a:ea typeface="微软雅黑" pitchFamily="34" charset="-122"/>
            </a:rPr>
            <a:t>最新滚动新闻及关联个股的推送</a:t>
          </a:r>
        </a:p>
        <a:p>
          <a:pPr marL="57150" lvl="1" indent="-57150" algn="l" defTabSz="466725">
            <a:lnSpc>
              <a:spcPct val="90000"/>
            </a:lnSpc>
            <a:spcBef>
              <a:spcPct val="0"/>
            </a:spcBef>
            <a:spcAft>
              <a:spcPct val="15000"/>
            </a:spcAft>
            <a:buChar char="••"/>
          </a:pPr>
          <a:r>
            <a:rPr lang="zh-CN" altLang="en-US" sz="1050" b="1" i="1" kern="1200">
              <a:latin typeface="微软雅黑" pitchFamily="34" charset="-122"/>
              <a:ea typeface="微软雅黑" pitchFamily="34" charset="-122"/>
            </a:rPr>
            <a:t>分时图提供即时的贡献度分析（行业对大盘的贡献度及贡献度最大的前</a:t>
          </a:r>
          <a:r>
            <a:rPr lang="en-US" altLang="zh-CN" sz="1050" b="1" i="1" kern="1200">
              <a:latin typeface="微软雅黑" pitchFamily="34" charset="-122"/>
              <a:ea typeface="微软雅黑" pitchFamily="34" charset="-122"/>
            </a:rPr>
            <a:t>20</a:t>
          </a:r>
          <a:r>
            <a:rPr lang="zh-CN" altLang="en-US" sz="1050" b="1" i="1" kern="1200">
              <a:latin typeface="微软雅黑" pitchFamily="34" charset="-122"/>
              <a:ea typeface="微软雅黑" pitchFamily="34" charset="-122"/>
            </a:rPr>
            <a:t>只股票）</a:t>
          </a:r>
        </a:p>
      </dsp:txBody>
      <dsp:txXfrm rot="-5400000">
        <a:off x="886917" y="1439771"/>
        <a:ext cx="7267011" cy="1016375"/>
      </dsp:txXfrm>
    </dsp:sp>
    <dsp:sp modelId="{EB0C5D24-D414-44A9-91FC-26BF049746CC}">
      <dsp:nvSpPr>
        <dsp:cNvPr id="0" name=""/>
        <dsp:cNvSpPr/>
      </dsp:nvSpPr>
      <dsp:spPr>
        <a:xfrm rot="5400000">
          <a:off x="-190053" y="2859726"/>
          <a:ext cx="1267024" cy="886917"/>
        </a:xfrm>
        <a:prstGeom prst="chevron">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w="9525" cap="flat" cmpd="sng" algn="ctr">
          <a:solidFill>
            <a:schemeClr val="accent3">
              <a:hueOff val="0"/>
              <a:satOff val="0"/>
              <a:lumOff val="0"/>
              <a:alphaOff val="0"/>
            </a:schemeClr>
          </a:solidFill>
          <a:prstDash val="soli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1">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zh-CN" altLang="en-US" sz="1100" kern="1200" dirty="0">
              <a:solidFill>
                <a:schemeClr val="bg1"/>
              </a:solidFill>
              <a:latin typeface="微软雅黑" pitchFamily="34" charset="-122"/>
              <a:ea typeface="微软雅黑" pitchFamily="34" charset="-122"/>
            </a:rPr>
            <a:t>收盘后阅读研报、关注全球经济走势</a:t>
          </a:r>
        </a:p>
      </dsp:txBody>
      <dsp:txXfrm rot="-5400000">
        <a:off x="1" y="3113132"/>
        <a:ext cx="886917" cy="380107"/>
      </dsp:txXfrm>
    </dsp:sp>
    <dsp:sp modelId="{BC96CCD6-9842-41DA-A933-0206B50B3C3A}">
      <dsp:nvSpPr>
        <dsp:cNvPr id="0" name=""/>
        <dsp:cNvSpPr/>
      </dsp:nvSpPr>
      <dsp:spPr>
        <a:xfrm rot="5400000">
          <a:off x="4136131" y="-579541"/>
          <a:ext cx="823565" cy="7321994"/>
        </a:xfrm>
        <a:prstGeom prst="round2SameRect">
          <a:avLst/>
        </a:prstGeom>
        <a:solidFill>
          <a:schemeClr val="lt1">
            <a:alpha val="90000"/>
            <a:hueOff val="0"/>
            <a:satOff val="0"/>
            <a:lumOff val="0"/>
            <a:alphaOff val="0"/>
          </a:schemeClr>
        </a:solidFill>
        <a:ln w="9525" cap="flat" cmpd="sng" algn="ctr">
          <a:solidFill>
            <a:schemeClr val="accent3">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71120" tIns="6350" rIns="6350" bIns="6350" numCol="1" spcCol="1270" anchor="ctr" anchorCtr="0">
          <a:noAutofit/>
        </a:bodyPr>
        <a:lstStyle/>
        <a:p>
          <a:pPr marL="57150" lvl="1" indent="-57150" algn="l" defTabSz="444500">
            <a:lnSpc>
              <a:spcPct val="90000"/>
            </a:lnSpc>
            <a:spcBef>
              <a:spcPct val="0"/>
            </a:spcBef>
            <a:spcAft>
              <a:spcPct val="15000"/>
            </a:spcAft>
            <a:buChar char="••"/>
          </a:pPr>
          <a:r>
            <a:rPr lang="zh-CN" altLang="en-US" sz="1000" kern="1200" dirty="0">
              <a:latin typeface="微软雅黑" pitchFamily="34" charset="-122"/>
              <a:ea typeface="微软雅黑" pitchFamily="34" charset="-122"/>
            </a:rPr>
            <a:t>研报全面且能按新财富分析师排名进行检索  </a:t>
          </a:r>
          <a:r>
            <a:rPr lang="en-US" altLang="zh-CN" sz="1000" kern="1200" dirty="0">
              <a:latin typeface="微软雅黑" pitchFamily="34" charset="-122"/>
              <a:ea typeface="微软雅黑" pitchFamily="34" charset="-122"/>
            </a:rPr>
            <a:t>(</a:t>
          </a:r>
          <a:r>
            <a:rPr lang="zh-CN" altLang="en-US" sz="1000" kern="1200" dirty="0">
              <a:latin typeface="微软雅黑" pitchFamily="34" charset="-122"/>
              <a:ea typeface="微软雅黑" pitchFamily="34" charset="-122"/>
            </a:rPr>
            <a:t>需优化部分</a:t>
          </a:r>
          <a:r>
            <a:rPr lang="en-US" altLang="zh-CN" sz="1000" kern="1200" dirty="0">
              <a:latin typeface="微软雅黑" pitchFamily="34" charset="-122"/>
              <a:ea typeface="微软雅黑" pitchFamily="34" charset="-122"/>
            </a:rPr>
            <a:t>)</a:t>
          </a:r>
          <a:endParaRPr lang="zh-CN" altLang="en-US" sz="1000" kern="1200" dirty="0">
            <a:latin typeface="微软雅黑" pitchFamily="34" charset="-122"/>
            <a:ea typeface="微软雅黑" pitchFamily="34" charset="-122"/>
          </a:endParaRPr>
        </a:p>
        <a:p>
          <a:pPr marL="57150" lvl="1" indent="-57150" algn="l" defTabSz="444500">
            <a:lnSpc>
              <a:spcPct val="90000"/>
            </a:lnSpc>
            <a:spcBef>
              <a:spcPct val="0"/>
            </a:spcBef>
            <a:spcAft>
              <a:spcPct val="15000"/>
            </a:spcAft>
            <a:buChar char="••"/>
          </a:pPr>
          <a:r>
            <a:rPr lang="zh-CN" altLang="en-US" sz="1000" kern="1200" dirty="0">
              <a:latin typeface="微软雅黑" pitchFamily="34" charset="-122"/>
              <a:ea typeface="微软雅黑" pitchFamily="34" charset="-122"/>
            </a:rPr>
            <a:t>上市公司公告及摘要</a:t>
          </a:r>
        </a:p>
        <a:p>
          <a:pPr marL="57150" lvl="1" indent="-57150" algn="l" defTabSz="444500">
            <a:lnSpc>
              <a:spcPct val="90000"/>
            </a:lnSpc>
            <a:spcBef>
              <a:spcPct val="0"/>
            </a:spcBef>
            <a:spcAft>
              <a:spcPct val="15000"/>
            </a:spcAft>
            <a:buChar char="••"/>
          </a:pPr>
          <a:r>
            <a:rPr lang="zh-CN" altLang="en-US" sz="1000" kern="1200">
              <a:latin typeface="微软雅黑" pitchFamily="34" charset="-122"/>
              <a:ea typeface="微软雅黑" pitchFamily="34" charset="-122"/>
            </a:rPr>
            <a:t>行业数据及大宗商品数据、期指数据</a:t>
          </a:r>
        </a:p>
        <a:p>
          <a:pPr marL="57150" lvl="1" indent="-57150" algn="l" defTabSz="444500">
            <a:lnSpc>
              <a:spcPct val="90000"/>
            </a:lnSpc>
            <a:spcBef>
              <a:spcPct val="0"/>
            </a:spcBef>
            <a:spcAft>
              <a:spcPct val="15000"/>
            </a:spcAft>
            <a:buChar char="••"/>
          </a:pPr>
          <a:r>
            <a:rPr lang="zh-CN" altLang="en-US" sz="1000" kern="1200" dirty="0">
              <a:latin typeface="微软雅黑" pitchFamily="34" charset="-122"/>
              <a:ea typeface="微软雅黑" pitchFamily="34" charset="-122"/>
            </a:rPr>
            <a:t>欧美宏观经济数据</a:t>
          </a:r>
        </a:p>
      </dsp:txBody>
      <dsp:txXfrm rot="-5400000">
        <a:off x="886917" y="2709876"/>
        <a:ext cx="7281791" cy="743159"/>
      </dsp:txXfrm>
    </dsp:sp>
    <dsp:sp modelId="{833E768D-9073-4CF2-AAEE-290AF2924968}">
      <dsp:nvSpPr>
        <dsp:cNvPr id="0" name=""/>
        <dsp:cNvSpPr/>
      </dsp:nvSpPr>
      <dsp:spPr>
        <a:xfrm rot="5400000">
          <a:off x="-190053" y="3993222"/>
          <a:ext cx="1267024" cy="886917"/>
        </a:xfrm>
        <a:prstGeom prst="chevron">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w="9525" cap="flat" cmpd="sng" algn="ctr">
          <a:solidFill>
            <a:schemeClr val="accent3">
              <a:hueOff val="0"/>
              <a:satOff val="0"/>
              <a:lumOff val="0"/>
              <a:alphaOff val="0"/>
            </a:schemeClr>
          </a:solidFill>
          <a:prstDash val="soli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1">
          <a:scrgbClr r="0" g="0" b="0"/>
        </a:lnRef>
        <a:fillRef idx="3">
          <a:scrgbClr r="0" g="0" b="0"/>
        </a:fillRef>
        <a:effectRef idx="3">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zh-CN" altLang="en-US" sz="1100" kern="1200" dirty="0">
              <a:solidFill>
                <a:schemeClr val="bg1"/>
              </a:solidFill>
              <a:latin typeface="微软雅黑" pitchFamily="34" charset="-122"/>
              <a:ea typeface="微软雅黑" pitchFamily="34" charset="-122"/>
            </a:rPr>
            <a:t>撰写投资报告、构建投资组合、验证交易系统</a:t>
          </a:r>
        </a:p>
      </dsp:txBody>
      <dsp:txXfrm rot="-5400000">
        <a:off x="1" y="4246628"/>
        <a:ext cx="886917" cy="380107"/>
      </dsp:txXfrm>
    </dsp:sp>
    <dsp:sp modelId="{99E51D3F-D295-4138-84F4-D25F5B74A85F}">
      <dsp:nvSpPr>
        <dsp:cNvPr id="0" name=""/>
        <dsp:cNvSpPr/>
      </dsp:nvSpPr>
      <dsp:spPr>
        <a:xfrm rot="5400000">
          <a:off x="4136131" y="553954"/>
          <a:ext cx="823565" cy="7321994"/>
        </a:xfrm>
        <a:prstGeom prst="round2SameRect">
          <a:avLst/>
        </a:prstGeom>
        <a:solidFill>
          <a:schemeClr val="lt1">
            <a:alpha val="90000"/>
            <a:hueOff val="0"/>
            <a:satOff val="0"/>
            <a:lumOff val="0"/>
            <a:alphaOff val="0"/>
          </a:schemeClr>
        </a:solidFill>
        <a:ln w="9525" cap="flat" cmpd="sng" algn="ctr">
          <a:solidFill>
            <a:schemeClr val="accent3">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71120" tIns="6350" rIns="6350" bIns="6350" numCol="1" spcCol="1270" anchor="ctr" anchorCtr="0">
          <a:noAutofit/>
        </a:bodyPr>
        <a:lstStyle/>
        <a:p>
          <a:pPr marL="57150" lvl="1" indent="-57150" algn="l" defTabSz="444500">
            <a:lnSpc>
              <a:spcPct val="90000"/>
            </a:lnSpc>
            <a:spcBef>
              <a:spcPct val="0"/>
            </a:spcBef>
            <a:spcAft>
              <a:spcPct val="15000"/>
            </a:spcAft>
            <a:buChar char="••"/>
          </a:pPr>
          <a:r>
            <a:rPr lang="zh-CN" altLang="en-US" sz="1000" kern="1200">
              <a:latin typeface="微软雅黑" pitchFamily="34" charset="-122"/>
              <a:ea typeface="微软雅黑" pitchFamily="34" charset="-122"/>
            </a:rPr>
            <a:t>投资组合创建（包括历史投资组合）及绩效评估</a:t>
          </a:r>
        </a:p>
        <a:p>
          <a:pPr marL="57150" lvl="1" indent="-57150" algn="l" defTabSz="444500">
            <a:lnSpc>
              <a:spcPct val="90000"/>
            </a:lnSpc>
            <a:spcBef>
              <a:spcPct val="0"/>
            </a:spcBef>
            <a:spcAft>
              <a:spcPct val="15000"/>
            </a:spcAft>
            <a:buChar char="••"/>
          </a:pPr>
          <a:r>
            <a:rPr lang="zh-CN" altLang="en-US" sz="1000" kern="1200">
              <a:latin typeface="微软雅黑" pitchFamily="34" charset="-122"/>
              <a:ea typeface="微软雅黑" pitchFamily="34" charset="-122"/>
            </a:rPr>
            <a:t>选股系统的回测功能</a:t>
          </a:r>
        </a:p>
        <a:p>
          <a:pPr marL="57150" lvl="1" indent="-57150" algn="l" defTabSz="444500">
            <a:lnSpc>
              <a:spcPct val="90000"/>
            </a:lnSpc>
            <a:spcBef>
              <a:spcPct val="0"/>
            </a:spcBef>
            <a:spcAft>
              <a:spcPct val="15000"/>
            </a:spcAft>
            <a:buChar char="••"/>
          </a:pPr>
          <a:r>
            <a:rPr lang="zh-CN" altLang="en-US" sz="1000" kern="1200">
              <a:latin typeface="微软雅黑" pitchFamily="34" charset="-122"/>
              <a:ea typeface="微软雅黑" pitchFamily="34" charset="-122"/>
            </a:rPr>
            <a:t>择时系统的回测功能</a:t>
          </a:r>
        </a:p>
        <a:p>
          <a:pPr marL="57150" lvl="1" indent="-57150" algn="l" defTabSz="444500">
            <a:lnSpc>
              <a:spcPct val="90000"/>
            </a:lnSpc>
            <a:spcBef>
              <a:spcPct val="0"/>
            </a:spcBef>
            <a:spcAft>
              <a:spcPct val="15000"/>
            </a:spcAft>
            <a:buChar char="••"/>
          </a:pPr>
          <a:r>
            <a:rPr lang="zh-CN" altLang="en-US" sz="1000" kern="1200">
              <a:latin typeface="微软雅黑" pitchFamily="34" charset="-122"/>
              <a:ea typeface="微软雅黑" pitchFamily="34" charset="-122"/>
            </a:rPr>
            <a:t>行情数据及基本面数据提取功能（横截面、时间序列、定点复权的数据）</a:t>
          </a:r>
        </a:p>
      </dsp:txBody>
      <dsp:txXfrm rot="-5400000">
        <a:off x="886917" y="3843372"/>
        <a:ext cx="7281791" cy="74315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2DFD88-583E-4CB4-98FE-48F059CEA9F9}">
      <dsp:nvSpPr>
        <dsp:cNvPr id="0" name=""/>
        <dsp:cNvSpPr/>
      </dsp:nvSpPr>
      <dsp:spPr>
        <a:xfrm rot="5400000">
          <a:off x="-223959" y="228439"/>
          <a:ext cx="1493066" cy="1045146"/>
        </a:xfrm>
        <a:prstGeom prst="chevron">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w="9525" cap="flat" cmpd="sng" algn="ctr">
          <a:solidFill>
            <a:schemeClr val="accent3">
              <a:hueOff val="0"/>
              <a:satOff val="0"/>
              <a:lumOff val="0"/>
              <a:alphaOff val="0"/>
            </a:schemeClr>
          </a:solidFill>
          <a:prstDash val="soli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1">
          <a:scrgbClr r="0" g="0" b="0"/>
        </a:lnRef>
        <a:fillRef idx="3">
          <a:scrgbClr r="0" g="0" b="0"/>
        </a:fillRef>
        <a:effectRef idx="3">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zh-CN" altLang="en-US" sz="1400" kern="1200">
              <a:latin typeface="微软雅黑" pitchFamily="34" charset="-122"/>
              <a:ea typeface="微软雅黑" pitchFamily="34" charset="-122"/>
            </a:rPr>
            <a:t>阅读新闻， 公告及研报</a:t>
          </a:r>
        </a:p>
      </dsp:txBody>
      <dsp:txXfrm rot="-5400000">
        <a:off x="1" y="527052"/>
        <a:ext cx="1045146" cy="447920"/>
      </dsp:txXfrm>
    </dsp:sp>
    <dsp:sp modelId="{129F921F-3848-41BF-956A-89589D42E544}">
      <dsp:nvSpPr>
        <dsp:cNvPr id="0" name=""/>
        <dsp:cNvSpPr/>
      </dsp:nvSpPr>
      <dsp:spPr>
        <a:xfrm rot="5400000">
          <a:off x="4141527" y="-3091901"/>
          <a:ext cx="971003" cy="7163765"/>
        </a:xfrm>
        <a:prstGeom prst="round2SameRect">
          <a:avLst/>
        </a:prstGeom>
        <a:solidFill>
          <a:schemeClr val="lt1">
            <a:alpha val="90000"/>
            <a:hueOff val="0"/>
            <a:satOff val="0"/>
            <a:lumOff val="0"/>
            <a:alphaOff val="0"/>
          </a:schemeClr>
        </a:solidFill>
        <a:ln w="9525" cap="flat" cmpd="sng" algn="ctr">
          <a:solidFill>
            <a:schemeClr val="accent3">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78232" tIns="6985" rIns="6985" bIns="6985" numCol="1" spcCol="1270" anchor="ctr" anchorCtr="0">
          <a:noAutofit/>
        </a:bodyPr>
        <a:lstStyle/>
        <a:p>
          <a:pPr marL="57150" lvl="1" indent="-57150" algn="l" defTabSz="488950">
            <a:lnSpc>
              <a:spcPct val="90000"/>
            </a:lnSpc>
            <a:spcBef>
              <a:spcPct val="0"/>
            </a:spcBef>
            <a:spcAft>
              <a:spcPct val="15000"/>
            </a:spcAft>
            <a:buChar char="••"/>
          </a:pPr>
          <a:r>
            <a:rPr lang="zh-CN" altLang="en-US" sz="1100" b="1" i="1" kern="1200">
              <a:latin typeface="微软雅黑" pitchFamily="34" charset="-122"/>
              <a:ea typeface="微软雅黑" pitchFamily="34" charset="-122"/>
            </a:rPr>
            <a:t>新闻：多数据源及及时的推送</a:t>
          </a:r>
        </a:p>
        <a:p>
          <a:pPr marL="57150" lvl="1" indent="-57150" algn="l" defTabSz="488950">
            <a:lnSpc>
              <a:spcPct val="90000"/>
            </a:lnSpc>
            <a:spcBef>
              <a:spcPct val="0"/>
            </a:spcBef>
            <a:spcAft>
              <a:spcPct val="15000"/>
            </a:spcAft>
            <a:buChar char="••"/>
          </a:pPr>
          <a:r>
            <a:rPr lang="zh-CN" altLang="en-US" sz="1100" b="1" i="1" kern="1200">
              <a:latin typeface="微软雅黑" pitchFamily="34" charset="-122"/>
              <a:ea typeface="微软雅黑" pitchFamily="34" charset="-122"/>
            </a:rPr>
            <a:t>公告：全面及及时推送</a:t>
          </a:r>
        </a:p>
        <a:p>
          <a:pPr marL="57150" lvl="1" indent="-57150" algn="l" defTabSz="488950">
            <a:lnSpc>
              <a:spcPct val="90000"/>
            </a:lnSpc>
            <a:spcBef>
              <a:spcPct val="0"/>
            </a:spcBef>
            <a:spcAft>
              <a:spcPct val="15000"/>
            </a:spcAft>
            <a:buChar char="••"/>
          </a:pPr>
          <a:r>
            <a:rPr lang="zh-CN" altLang="en-US" sz="1100" b="1" i="1" kern="1200">
              <a:latin typeface="微软雅黑" pitchFamily="34" charset="-122"/>
              <a:ea typeface="微软雅黑" pitchFamily="34" charset="-122"/>
            </a:rPr>
            <a:t>研报全面且能按新财富分析师排名进行检索</a:t>
          </a:r>
        </a:p>
      </dsp:txBody>
      <dsp:txXfrm rot="-5400000">
        <a:off x="1045146" y="51880"/>
        <a:ext cx="7116365" cy="876203"/>
      </dsp:txXfrm>
    </dsp:sp>
    <dsp:sp modelId="{7A0A2873-1B9C-4F64-9950-540629C3C3B4}">
      <dsp:nvSpPr>
        <dsp:cNvPr id="0" name=""/>
        <dsp:cNvSpPr/>
      </dsp:nvSpPr>
      <dsp:spPr>
        <a:xfrm rot="5400000">
          <a:off x="-223959" y="1937785"/>
          <a:ext cx="1493066" cy="1045146"/>
        </a:xfrm>
        <a:prstGeom prst="chevron">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w="9525" cap="flat" cmpd="sng" algn="ctr">
          <a:solidFill>
            <a:schemeClr val="accent3">
              <a:hueOff val="0"/>
              <a:satOff val="0"/>
              <a:lumOff val="0"/>
              <a:alphaOff val="0"/>
            </a:schemeClr>
          </a:solidFill>
          <a:prstDash val="soli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1">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zh-CN" altLang="en-US" sz="1200" kern="1200">
              <a:latin typeface="微软雅黑" pitchFamily="34" charset="-122"/>
              <a:ea typeface="微软雅黑" pitchFamily="34" charset="-122"/>
            </a:rPr>
            <a:t>验证研报的准确性及相关股票分析</a:t>
          </a:r>
        </a:p>
      </dsp:txBody>
      <dsp:txXfrm rot="-5400000">
        <a:off x="1" y="2236398"/>
        <a:ext cx="1045146" cy="447920"/>
      </dsp:txXfrm>
    </dsp:sp>
    <dsp:sp modelId="{13A3CD79-2CA1-4F3D-A7AE-C63B7AA0A1BA}">
      <dsp:nvSpPr>
        <dsp:cNvPr id="0" name=""/>
        <dsp:cNvSpPr/>
      </dsp:nvSpPr>
      <dsp:spPr>
        <a:xfrm rot="5400000">
          <a:off x="3748859" y="-1382810"/>
          <a:ext cx="1756340" cy="7163765"/>
        </a:xfrm>
        <a:prstGeom prst="round2SameRect">
          <a:avLst/>
        </a:prstGeom>
        <a:solidFill>
          <a:schemeClr val="lt1">
            <a:alpha val="90000"/>
            <a:hueOff val="0"/>
            <a:satOff val="0"/>
            <a:lumOff val="0"/>
            <a:alphaOff val="0"/>
          </a:schemeClr>
        </a:solidFill>
        <a:ln w="9525" cap="flat" cmpd="sng" algn="ctr">
          <a:solidFill>
            <a:schemeClr val="accent3">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78232" tIns="6985" rIns="6985" bIns="6985" numCol="1" spcCol="1270" anchor="ctr" anchorCtr="0">
          <a:noAutofit/>
        </a:bodyPr>
        <a:lstStyle/>
        <a:p>
          <a:pPr marL="57150" lvl="1" indent="-57150" algn="l" defTabSz="488950">
            <a:lnSpc>
              <a:spcPct val="90000"/>
            </a:lnSpc>
            <a:spcBef>
              <a:spcPct val="0"/>
            </a:spcBef>
            <a:spcAft>
              <a:spcPct val="15000"/>
            </a:spcAft>
            <a:buChar char="••"/>
          </a:pPr>
          <a:r>
            <a:rPr lang="zh-CN" altLang="en-US" sz="1100" b="0" i="0" kern="1200">
              <a:latin typeface="微软雅黑" pitchFamily="34" charset="-122"/>
              <a:ea typeface="微软雅黑" pitchFamily="34" charset="-122"/>
            </a:rPr>
            <a:t>支持多窗口布局及多窗口联动的行情界面</a:t>
          </a:r>
        </a:p>
        <a:p>
          <a:pPr marL="57150" lvl="1" indent="-57150" algn="l" defTabSz="488950">
            <a:lnSpc>
              <a:spcPct val="90000"/>
            </a:lnSpc>
            <a:spcBef>
              <a:spcPct val="0"/>
            </a:spcBef>
            <a:spcAft>
              <a:spcPct val="15000"/>
            </a:spcAft>
            <a:buChar char="••"/>
          </a:pPr>
          <a:r>
            <a:rPr lang="zh-CN" altLang="en-US" sz="1100" b="1" i="1" kern="1200">
              <a:latin typeface="微软雅黑" pitchFamily="34" charset="-122"/>
              <a:ea typeface="微软雅黑" pitchFamily="34" charset="-122"/>
            </a:rPr>
            <a:t>完整的基本面数据和及时的行业数据</a:t>
          </a:r>
        </a:p>
        <a:p>
          <a:pPr marL="57150" lvl="1" indent="-57150" algn="l" defTabSz="488950">
            <a:lnSpc>
              <a:spcPct val="90000"/>
            </a:lnSpc>
            <a:spcBef>
              <a:spcPct val="0"/>
            </a:spcBef>
            <a:spcAft>
              <a:spcPct val="15000"/>
            </a:spcAft>
            <a:buChar char="••"/>
          </a:pPr>
          <a:r>
            <a:rPr lang="zh-CN" altLang="en-US" sz="1100" b="0" i="0" kern="1200">
              <a:latin typeface="微软雅黑" pitchFamily="34" charset="-122"/>
              <a:ea typeface="微软雅黑" pitchFamily="34" charset="-122"/>
            </a:rPr>
            <a:t>横截面比较分析及时间序列分析</a:t>
          </a:r>
        </a:p>
        <a:p>
          <a:pPr marL="57150" lvl="1" indent="-57150" algn="l" defTabSz="488950">
            <a:lnSpc>
              <a:spcPct val="90000"/>
            </a:lnSpc>
            <a:spcBef>
              <a:spcPct val="0"/>
            </a:spcBef>
            <a:spcAft>
              <a:spcPct val="15000"/>
            </a:spcAft>
            <a:buChar char="••"/>
          </a:pPr>
          <a:r>
            <a:rPr lang="zh-CN" altLang="en-US" sz="1100" b="1" i="1" kern="1200">
              <a:latin typeface="微软雅黑" pitchFamily="34" charset="-122"/>
              <a:ea typeface="微软雅黑" pitchFamily="34" charset="-122"/>
            </a:rPr>
            <a:t>财务数据提取功能</a:t>
          </a:r>
        </a:p>
        <a:p>
          <a:pPr marL="57150" lvl="1" indent="-57150" algn="l" defTabSz="488950">
            <a:lnSpc>
              <a:spcPct val="90000"/>
            </a:lnSpc>
            <a:spcBef>
              <a:spcPct val="0"/>
            </a:spcBef>
            <a:spcAft>
              <a:spcPct val="15000"/>
            </a:spcAft>
            <a:buChar char="••"/>
          </a:pPr>
          <a:r>
            <a:rPr lang="zh-CN" altLang="en-US" sz="1100" b="0" i="0" kern="1200">
              <a:latin typeface="微软雅黑" pitchFamily="34" charset="-122"/>
              <a:ea typeface="微软雅黑" pitchFamily="34" charset="-122"/>
            </a:rPr>
            <a:t>相关性分析工具</a:t>
          </a:r>
        </a:p>
        <a:p>
          <a:pPr marL="57150" lvl="1" indent="-57150" algn="l" defTabSz="488950">
            <a:lnSpc>
              <a:spcPct val="90000"/>
            </a:lnSpc>
            <a:spcBef>
              <a:spcPct val="0"/>
            </a:spcBef>
            <a:spcAft>
              <a:spcPct val="15000"/>
            </a:spcAft>
            <a:buChar char="••"/>
          </a:pPr>
          <a:r>
            <a:rPr lang="zh-CN" altLang="en-US" sz="1100" b="0" i="0" kern="1200" dirty="0">
              <a:latin typeface="微软雅黑" pitchFamily="34" charset="-122"/>
              <a:ea typeface="微软雅黑" pitchFamily="34" charset="-122"/>
            </a:rPr>
            <a:t>上市公司公告</a:t>
          </a:r>
        </a:p>
      </dsp:txBody>
      <dsp:txXfrm rot="-5400000">
        <a:off x="1045147" y="1406639"/>
        <a:ext cx="7078028" cy="1584866"/>
      </dsp:txXfrm>
    </dsp:sp>
    <dsp:sp modelId="{F059A2A4-0FFB-44F4-BA01-87CDD75AF88F}">
      <dsp:nvSpPr>
        <dsp:cNvPr id="0" name=""/>
        <dsp:cNvSpPr/>
      </dsp:nvSpPr>
      <dsp:spPr>
        <a:xfrm rot="5400000">
          <a:off x="-223959" y="3258687"/>
          <a:ext cx="1493066" cy="1045146"/>
        </a:xfrm>
        <a:prstGeom prst="chevron">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w="9525" cap="flat" cmpd="sng" algn="ctr">
          <a:solidFill>
            <a:schemeClr val="accent3">
              <a:hueOff val="0"/>
              <a:satOff val="0"/>
              <a:lumOff val="0"/>
              <a:alphaOff val="0"/>
            </a:schemeClr>
          </a:solidFill>
          <a:prstDash val="soli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1">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zh-CN" altLang="en-US" sz="1200" kern="1200">
              <a:latin typeface="微软雅黑" pitchFamily="34" charset="-122"/>
              <a:ea typeface="微软雅黑" pitchFamily="34" charset="-122"/>
            </a:rPr>
            <a:t>研究报告撰写</a:t>
          </a:r>
        </a:p>
      </dsp:txBody>
      <dsp:txXfrm rot="-5400000">
        <a:off x="1" y="3557300"/>
        <a:ext cx="1045146" cy="447920"/>
      </dsp:txXfrm>
    </dsp:sp>
    <dsp:sp modelId="{06D25F6C-923E-4F5A-99BF-9C0DB7B6D90D}">
      <dsp:nvSpPr>
        <dsp:cNvPr id="0" name=""/>
        <dsp:cNvSpPr/>
      </dsp:nvSpPr>
      <dsp:spPr>
        <a:xfrm rot="5400000">
          <a:off x="4141782" y="125187"/>
          <a:ext cx="970493" cy="7163765"/>
        </a:xfrm>
        <a:prstGeom prst="round2SameRect">
          <a:avLst/>
        </a:prstGeom>
        <a:solidFill>
          <a:schemeClr val="lt1">
            <a:alpha val="90000"/>
            <a:hueOff val="0"/>
            <a:satOff val="0"/>
            <a:lumOff val="0"/>
            <a:alphaOff val="0"/>
          </a:schemeClr>
        </a:solidFill>
        <a:ln w="9525" cap="flat" cmpd="sng" algn="ctr">
          <a:solidFill>
            <a:schemeClr val="accent3">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78232" tIns="6985" rIns="6985" bIns="6985" numCol="1" spcCol="1270" anchor="ctr" anchorCtr="0">
          <a:noAutofit/>
        </a:bodyPr>
        <a:lstStyle/>
        <a:p>
          <a:pPr marL="57150" lvl="1" indent="-57150" algn="l" defTabSz="488950">
            <a:lnSpc>
              <a:spcPct val="90000"/>
            </a:lnSpc>
            <a:spcBef>
              <a:spcPct val="0"/>
            </a:spcBef>
            <a:spcAft>
              <a:spcPct val="15000"/>
            </a:spcAft>
            <a:buChar char="••"/>
          </a:pPr>
          <a:endParaRPr lang="zh-CN" altLang="en-US" sz="1100" kern="1200">
            <a:latin typeface="微软雅黑" pitchFamily="34" charset="-122"/>
            <a:ea typeface="微软雅黑" pitchFamily="34" charset="-122"/>
          </a:endParaRPr>
        </a:p>
        <a:p>
          <a:pPr marL="57150" lvl="1" indent="-57150" algn="l" defTabSz="488950">
            <a:lnSpc>
              <a:spcPct val="90000"/>
            </a:lnSpc>
            <a:spcBef>
              <a:spcPct val="0"/>
            </a:spcBef>
            <a:spcAft>
              <a:spcPct val="15000"/>
            </a:spcAft>
            <a:buChar char="••"/>
          </a:pPr>
          <a:r>
            <a:rPr lang="zh-CN" altLang="en-US" sz="1100" kern="1200">
              <a:latin typeface="微软雅黑" pitchFamily="34" charset="-122"/>
              <a:ea typeface="微软雅黑" pitchFamily="34" charset="-122"/>
            </a:rPr>
            <a:t>基本面数据及图表导出</a:t>
          </a:r>
        </a:p>
        <a:p>
          <a:pPr marL="57150" lvl="1" indent="-57150" algn="l" defTabSz="488950">
            <a:lnSpc>
              <a:spcPct val="90000"/>
            </a:lnSpc>
            <a:spcBef>
              <a:spcPct val="0"/>
            </a:spcBef>
            <a:spcAft>
              <a:spcPct val="15000"/>
            </a:spcAft>
            <a:buChar char="••"/>
          </a:pPr>
          <a:r>
            <a:rPr lang="zh-CN" altLang="en-US" sz="1100" kern="1200">
              <a:latin typeface="微软雅黑" pitchFamily="34" charset="-122"/>
              <a:ea typeface="微软雅黑" pitchFamily="34" charset="-122"/>
            </a:rPr>
            <a:t>全球各地股票指数、美元指数、贵金属指数、原油指</a:t>
          </a:r>
          <a:r>
            <a:rPr lang="zh-CN" altLang="en-US" sz="1300" kern="1200">
              <a:latin typeface="微软雅黑" pitchFamily="34" charset="-122"/>
              <a:ea typeface="微软雅黑" pitchFamily="34" charset="-122"/>
            </a:rPr>
            <a:t>数</a:t>
          </a:r>
        </a:p>
      </dsp:txBody>
      <dsp:txXfrm rot="-5400000">
        <a:off x="1045146" y="3269199"/>
        <a:ext cx="7116389" cy="875741"/>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216DBA4-9220-4748-BBF4-AAE3106E38E4}" type="datetimeFigureOut">
              <a:rPr lang="zh-CN" altLang="en-US" smtClean="0"/>
              <a:pPr/>
              <a:t>2016/11/15</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1A47CAC-E493-4A88-AA53-AEC2AB9BE911}" type="slidenum">
              <a:rPr lang="zh-CN" altLang="en-US" smtClean="0"/>
              <a:pPr/>
              <a:t>‹#›</a:t>
            </a:fld>
            <a:endParaRPr lang="zh-CN" altLang="en-US"/>
          </a:p>
        </p:txBody>
      </p:sp>
    </p:spTree>
    <p:extLst>
      <p:ext uri="{BB962C8B-B14F-4D97-AF65-F5344CB8AC3E}">
        <p14:creationId xmlns:p14="http://schemas.microsoft.com/office/powerpoint/2010/main" val="27164850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D10CA9F1-1B48-4DB9-8A17-6E811A9AB4CF}" type="slidenum">
              <a:rPr lang="en-US" altLang="ja-JP"/>
              <a:pPr fontAlgn="base">
                <a:spcBef>
                  <a:spcPct val="0"/>
                </a:spcBef>
                <a:spcAft>
                  <a:spcPct val="0"/>
                </a:spcAft>
                <a:defRPr/>
              </a:pPr>
              <a:t>11</a:t>
            </a:fld>
            <a:endParaRPr lang="en-US" altLang="ja-JP"/>
          </a:p>
        </p:txBody>
      </p:sp>
      <p:sp>
        <p:nvSpPr>
          <p:cNvPr id="30722" name="Rectangle 2"/>
          <p:cNvSpPr>
            <a:spLocks noGrp="1" noRot="1" noChangeAspect="1" noChangeArrowheads="1" noTextEdit="1"/>
          </p:cNvSpPr>
          <p:nvPr>
            <p:ph type="sldImg"/>
          </p:nvPr>
        </p:nvSpPr>
        <p:spPr bwMode="auto">
          <a:xfrm>
            <a:off x="1144588" y="684213"/>
            <a:ext cx="4576762" cy="3432175"/>
          </a:xfrm>
          <a:noFill/>
          <a:ln>
            <a:solidFill>
              <a:srgbClr val="000000"/>
            </a:solidFill>
            <a:miter lim="800000"/>
            <a:headEnd/>
            <a:tailEnd/>
          </a:ln>
        </p:spPr>
      </p:sp>
      <p:sp>
        <p:nvSpPr>
          <p:cNvPr id="30723"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ltLang="ja-JP"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5ED83DFC-8F80-4758-8B0C-E01F1B9D611D}" type="slidenum">
              <a:rPr lang="en-US" altLang="ja-JP"/>
              <a:pPr fontAlgn="base">
                <a:spcBef>
                  <a:spcPct val="0"/>
                </a:spcBef>
                <a:spcAft>
                  <a:spcPct val="0"/>
                </a:spcAft>
                <a:defRPr/>
              </a:pPr>
              <a:t>12</a:t>
            </a:fld>
            <a:endParaRPr lang="en-US" altLang="ja-JP"/>
          </a:p>
        </p:txBody>
      </p:sp>
      <p:sp>
        <p:nvSpPr>
          <p:cNvPr id="32770" name="Rectangle 2"/>
          <p:cNvSpPr>
            <a:spLocks noGrp="1" noRot="1" noChangeAspect="1" noChangeArrowheads="1" noTextEdit="1"/>
          </p:cNvSpPr>
          <p:nvPr>
            <p:ph type="sldImg"/>
          </p:nvPr>
        </p:nvSpPr>
        <p:spPr bwMode="auto">
          <a:xfrm>
            <a:off x="1144588" y="684213"/>
            <a:ext cx="4576762" cy="3432175"/>
          </a:xfrm>
          <a:noFill/>
          <a:ln>
            <a:solidFill>
              <a:srgbClr val="000000"/>
            </a:solidFill>
            <a:miter lim="800000"/>
            <a:headEnd/>
            <a:tailEnd/>
          </a:ln>
        </p:spPr>
      </p:sp>
      <p:sp>
        <p:nvSpPr>
          <p:cNvPr id="32771"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altLang="ja-JP" smtClean="0"/>
              <a:t>(</a:t>
            </a:r>
            <a:r>
              <a:rPr lang="ja-JP" altLang="en-US" smtClean="0"/>
              <a:t>１</a:t>
            </a:r>
            <a:r>
              <a:rPr lang="en-US" altLang="ja-JP" smtClean="0"/>
              <a:t>)</a:t>
            </a:r>
            <a:r>
              <a:rPr lang="ja-JP" altLang="en-US" smtClean="0"/>
              <a:t>本機能のポイント</a:t>
            </a:r>
            <a:r>
              <a:rPr lang="en-US" altLang="ja-JP" smtClean="0"/>
              <a:t>(</a:t>
            </a:r>
            <a:r>
              <a:rPr lang="ja-JP" altLang="en-US" smtClean="0"/>
              <a:t>以下の項目、 </a:t>
            </a:r>
            <a:r>
              <a:rPr lang="en-US" altLang="ja-JP" smtClean="0"/>
              <a:t>ACM</a:t>
            </a:r>
            <a:r>
              <a:rPr lang="ja-JP" altLang="en-US" smtClean="0"/>
              <a:t>の企業分析では対応不可。</a:t>
            </a:r>
            <a:r>
              <a:rPr lang="en-US" altLang="ja-JP" smtClean="0"/>
              <a:t>)</a:t>
            </a:r>
          </a:p>
          <a:p>
            <a:pPr eaLnBrk="1" hangingPunct="1">
              <a:spcBef>
                <a:spcPct val="0"/>
              </a:spcBef>
            </a:pPr>
            <a:r>
              <a:rPr lang="en-US" altLang="ja-JP" smtClean="0"/>
              <a:t>①</a:t>
            </a:r>
            <a:r>
              <a:rPr lang="ja-JP" altLang="en-US" smtClean="0"/>
              <a:t>最新予想と前回予想を比較して見ることも可能。</a:t>
            </a:r>
          </a:p>
          <a:p>
            <a:pPr eaLnBrk="1" hangingPunct="1">
              <a:spcBef>
                <a:spcPct val="0"/>
              </a:spcBef>
            </a:pPr>
            <a:r>
              <a:rPr lang="ja-JP" altLang="en-US" smtClean="0"/>
              <a:t>②ﾏｲｺﾝｾﾝｻｽも同時に閲覧可能</a:t>
            </a:r>
            <a:r>
              <a:rPr lang="ja-JP" altLang="ja-JP" smtClean="0"/>
              <a:t>。</a:t>
            </a:r>
            <a:endParaRPr lang="ja-JP" altLang="en-US" smtClean="0"/>
          </a:p>
          <a:p>
            <a:pPr eaLnBrk="1" hangingPunct="1">
              <a:spcBef>
                <a:spcPct val="0"/>
              </a:spcBef>
            </a:pPr>
            <a:r>
              <a:rPr lang="ja-JP" altLang="ja-JP" u="sng" smtClean="0"/>
              <a:t>ﾏｲｺﾝｾﾝｻｽ：ﾕｰｻﾞｰが選定した予想機関の中で平均値を計算したもの。</a:t>
            </a:r>
            <a:endParaRPr lang="ja-JP" altLang="en-US" u="sng" smtClean="0"/>
          </a:p>
          <a:p>
            <a:pPr eaLnBrk="1" hangingPunct="1">
              <a:spcBef>
                <a:spcPct val="0"/>
              </a:spcBef>
            </a:pPr>
            <a:r>
              <a:rPr lang="ja-JP" altLang="en-US" smtClean="0"/>
              <a:t>③ｱﾅﾘｽﾄ名を見ることが可能で、さらに</a:t>
            </a:r>
            <a:r>
              <a:rPr lang="en-US" altLang="ja-JP" smtClean="0"/>
              <a:t>RR</a:t>
            </a:r>
            <a:r>
              <a:rPr lang="ja-JP" altLang="en-US" smtClean="0"/>
              <a:t>の検索も可能。</a:t>
            </a:r>
          </a:p>
          <a:p>
            <a:pPr eaLnBrk="1" hangingPunct="1">
              <a:spcBef>
                <a:spcPct val="0"/>
              </a:spcBef>
            </a:pPr>
            <a:r>
              <a:rPr lang="ja-JP" altLang="en-US" smtClean="0"/>
              <a:t>④野村証券の予想が宛先制御可能となったためバイサイドで閲覧可能。</a:t>
            </a:r>
          </a:p>
          <a:p>
            <a:pPr eaLnBrk="1" hangingPunct="1">
              <a:spcBef>
                <a:spcPct val="0"/>
              </a:spcBef>
            </a:pPr>
            <a:r>
              <a:rPr lang="ja-JP" altLang="en-US" smtClean="0"/>
              <a:t>⑤業績予想推移ﾁｬｰﾄに会社予想が表示可能となった。</a:t>
            </a:r>
          </a:p>
          <a:p>
            <a:pPr eaLnBrk="1" hangingPunct="1">
              <a:spcBef>
                <a:spcPct val="0"/>
              </a:spcBef>
            </a:pPr>
            <a:r>
              <a:rPr lang="ja-JP" altLang="en-US" smtClean="0"/>
              <a:t>⑥日経と東洋経済の業績予想も、一覧表示に追加となった。</a:t>
            </a:r>
          </a:p>
          <a:p>
            <a:pPr eaLnBrk="1" hangingPunct="1">
              <a:spcBef>
                <a:spcPct val="0"/>
              </a:spcBef>
            </a:pPr>
            <a:endParaRPr lang="en-US" altLang="ja-JP"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730BBF48-080A-4A61-9101-556B85CDDCF2}" type="slidenum">
              <a:rPr lang="en-US" altLang="ja-JP"/>
              <a:pPr fontAlgn="base">
                <a:spcBef>
                  <a:spcPct val="0"/>
                </a:spcBef>
                <a:spcAft>
                  <a:spcPct val="0"/>
                </a:spcAft>
                <a:defRPr/>
              </a:pPr>
              <a:t>13</a:t>
            </a:fld>
            <a:endParaRPr lang="en-US" altLang="ja-JP"/>
          </a:p>
        </p:txBody>
      </p:sp>
      <p:sp>
        <p:nvSpPr>
          <p:cNvPr id="36866" name="Rectangle 2"/>
          <p:cNvSpPr>
            <a:spLocks noGrp="1" noRot="1" noChangeAspect="1" noChangeArrowheads="1" noTextEdit="1"/>
          </p:cNvSpPr>
          <p:nvPr>
            <p:ph type="sldImg"/>
          </p:nvPr>
        </p:nvSpPr>
        <p:spPr bwMode="auto">
          <a:xfrm>
            <a:off x="1144588" y="684213"/>
            <a:ext cx="4576762" cy="3432175"/>
          </a:xfrm>
          <a:noFill/>
          <a:ln>
            <a:solidFill>
              <a:srgbClr val="000000"/>
            </a:solidFill>
            <a:miter lim="800000"/>
            <a:headEnd/>
            <a:tailEnd/>
          </a:ln>
        </p:spPr>
      </p:sp>
      <p:sp>
        <p:nvSpPr>
          <p:cNvPr id="36867"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altLang="ja-JP" smtClean="0"/>
              <a:t>(</a:t>
            </a:r>
            <a:r>
              <a:rPr lang="ja-JP" altLang="en-US" smtClean="0"/>
              <a:t>１</a:t>
            </a:r>
            <a:r>
              <a:rPr lang="en-US" altLang="ja-JP" smtClean="0"/>
              <a:t>)</a:t>
            </a:r>
            <a:r>
              <a:rPr lang="ja-JP" altLang="en-US" smtClean="0"/>
              <a:t>本機能のポイント</a:t>
            </a:r>
            <a:r>
              <a:rPr lang="en-US" altLang="ja-JP" smtClean="0"/>
              <a:t>(</a:t>
            </a:r>
            <a:r>
              <a:rPr lang="ja-JP" altLang="en-US" smtClean="0"/>
              <a:t>以下の項目、 </a:t>
            </a:r>
            <a:r>
              <a:rPr lang="en-US" altLang="ja-JP" smtClean="0"/>
              <a:t>AMSUS</a:t>
            </a:r>
            <a:r>
              <a:rPr lang="ja-JP" altLang="en-US" smtClean="0"/>
              <a:t>の東証業種別集計・ｸﾛｽｾｸｼｮﾝでは対応不可。</a:t>
            </a:r>
            <a:r>
              <a:rPr lang="en-US" altLang="ja-JP" smtClean="0"/>
              <a:t>)</a:t>
            </a:r>
          </a:p>
          <a:p>
            <a:pPr eaLnBrk="1" hangingPunct="1">
              <a:spcBef>
                <a:spcPct val="0"/>
              </a:spcBef>
            </a:pPr>
            <a:r>
              <a:rPr lang="en-US" altLang="ja-JP" smtClean="0"/>
              <a:t>①</a:t>
            </a:r>
            <a:r>
              <a:rPr lang="ja-JP" altLang="en-US" smtClean="0"/>
              <a:t>複数銘柄（ﾕﾆﾊﾞｰｽ･業種別･ﾎﾟｰﾄﾌｫﾘｵ単位）の複数のﾌｧｸﾀｰを、過去のある時点でｸﾛｽｾｸｼｮﾝに見ることが可能。</a:t>
            </a:r>
          </a:p>
          <a:p>
            <a:pPr eaLnBrk="1" hangingPunct="1">
              <a:spcBef>
                <a:spcPct val="0"/>
              </a:spcBef>
            </a:pPr>
            <a:r>
              <a:rPr lang="ja-JP" altLang="en-US" smtClean="0"/>
              <a:t>基準日を変更し、変更前と変更後の結果を検証することも可能。</a:t>
            </a:r>
          </a:p>
          <a:p>
            <a:pPr eaLnBrk="1" hangingPunct="1">
              <a:spcBef>
                <a:spcPct val="0"/>
              </a:spcBef>
            </a:pPr>
            <a:r>
              <a:rPr lang="ja-JP" altLang="en-US" smtClean="0"/>
              <a:t>②</a:t>
            </a:r>
            <a:r>
              <a:rPr lang="ja-JP" altLang="ja-JP" smtClean="0"/>
              <a:t>上記で、基準日と基準日からの相対日付のﾌｧｸﾀｰを作成し、比較することが可能。例えば、直近のPERやﾘﾀｰﾝと、６ヶ月前のPERやﾘﾀｰﾝを隣同士に表示して比較分析することが可能。</a:t>
            </a:r>
            <a:endParaRPr lang="ja-JP" altLang="en-US" smtClean="0"/>
          </a:p>
          <a:p>
            <a:pPr eaLnBrk="1" hangingPunct="1">
              <a:spcBef>
                <a:spcPct val="0"/>
              </a:spcBef>
            </a:pPr>
            <a:r>
              <a:rPr lang="ja-JP" altLang="en-US" smtClean="0"/>
              <a:t>③ﾌｧｸﾀｰとﾘﾀｰﾝの関係を、過去の期間で自由に比較可能。 </a:t>
            </a:r>
          </a:p>
          <a:p>
            <a:pPr eaLnBrk="1" hangingPunct="1">
              <a:spcBef>
                <a:spcPct val="0"/>
              </a:spcBef>
            </a:pPr>
            <a:r>
              <a:rPr lang="ja-JP" altLang="en-US" smtClean="0"/>
              <a:t>④項目</a:t>
            </a:r>
            <a:r>
              <a:rPr lang="en-US" altLang="ja-JP" smtClean="0"/>
              <a:t>(</a:t>
            </a:r>
            <a:r>
              <a:rPr lang="ja-JP" altLang="en-US" smtClean="0"/>
              <a:t>ﾌｧｸﾀｰ</a:t>
            </a:r>
            <a:r>
              <a:rPr lang="en-US" altLang="ja-JP" smtClean="0"/>
              <a:t>)</a:t>
            </a:r>
            <a:r>
              <a:rPr lang="ja-JP" altLang="en-US" smtClean="0"/>
              <a:t>は変更せずにﾕﾆﾊﾞｰｽを変更して分析することも可能。</a:t>
            </a:r>
          </a:p>
          <a:p>
            <a:pPr eaLnBrk="1" hangingPunct="1">
              <a:spcBef>
                <a:spcPct val="0"/>
              </a:spcBef>
            </a:pPr>
            <a:r>
              <a:rPr lang="ja-JP" altLang="en-US" smtClean="0"/>
              <a:t>⑤分析結果のﾌｧｸﾀｰの相関関係を表示することが可能。</a:t>
            </a:r>
          </a:p>
          <a:p>
            <a:pPr eaLnBrk="1" hangingPunct="1">
              <a:spcBef>
                <a:spcPct val="0"/>
              </a:spcBef>
            </a:pPr>
            <a:r>
              <a:rPr lang="ja-JP" altLang="en-US" smtClean="0"/>
              <a:t>⑥ﾕｰｻﾞ定義ﾌｧｸﾀｰを作成可能。</a:t>
            </a:r>
          </a:p>
          <a:p>
            <a:pPr eaLnBrk="1" hangingPunct="1">
              <a:spcBef>
                <a:spcPct val="0"/>
              </a:spcBef>
            </a:pPr>
            <a:r>
              <a:rPr lang="ja-JP" altLang="en-US" smtClean="0"/>
              <a:t>⑦ｱﾙﾌｧﾌｧｲﾙを作成することが可能。</a:t>
            </a:r>
          </a:p>
          <a:p>
            <a:pPr eaLnBrk="1" hangingPunct="1">
              <a:spcBef>
                <a:spcPct val="0"/>
              </a:spcBef>
            </a:pPr>
            <a:endParaRPr lang="ja-JP" altLang="en-US" smtClean="0"/>
          </a:p>
          <a:p>
            <a:pPr eaLnBrk="1" hangingPunct="1">
              <a:spcBef>
                <a:spcPct val="0"/>
              </a:spcBef>
            </a:pPr>
            <a:endParaRPr lang="en-US" altLang="ja-JP"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1F1B7208-94D5-4519-B3F3-B3504E468E9E}" type="slidenum">
              <a:rPr lang="en-US" altLang="ja-JP"/>
              <a:pPr fontAlgn="base">
                <a:spcBef>
                  <a:spcPct val="0"/>
                </a:spcBef>
                <a:spcAft>
                  <a:spcPct val="0"/>
                </a:spcAft>
                <a:defRPr/>
              </a:pPr>
              <a:t>14</a:t>
            </a:fld>
            <a:endParaRPr lang="en-US" altLang="ja-JP"/>
          </a:p>
        </p:txBody>
      </p:sp>
      <p:sp>
        <p:nvSpPr>
          <p:cNvPr id="38914" name="Rectangle 2"/>
          <p:cNvSpPr>
            <a:spLocks noGrp="1" noRot="1" noChangeAspect="1" noChangeArrowheads="1" noTextEdit="1"/>
          </p:cNvSpPr>
          <p:nvPr>
            <p:ph type="sldImg"/>
          </p:nvPr>
        </p:nvSpPr>
        <p:spPr bwMode="auto">
          <a:xfrm>
            <a:off x="1144588" y="684213"/>
            <a:ext cx="4576762" cy="3432175"/>
          </a:xfrm>
          <a:noFill/>
          <a:ln>
            <a:solidFill>
              <a:srgbClr val="000000"/>
            </a:solidFill>
            <a:miter lim="800000"/>
            <a:headEnd/>
            <a:tailEnd/>
          </a:ln>
        </p:spPr>
      </p:sp>
      <p:sp>
        <p:nvSpPr>
          <p:cNvPr id="38915"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ja-JP" altLang="en-US" smtClean="0"/>
              <a:t>１</a:t>
            </a:r>
            <a:r>
              <a:rPr lang="en-US" altLang="ja-JP" smtClean="0"/>
              <a:t>)</a:t>
            </a:r>
            <a:r>
              <a:rPr lang="ja-JP" altLang="en-US" smtClean="0"/>
              <a:t>本機能のポイント</a:t>
            </a:r>
          </a:p>
          <a:p>
            <a:pPr eaLnBrk="1" hangingPunct="1">
              <a:spcBef>
                <a:spcPct val="0"/>
              </a:spcBef>
            </a:pPr>
            <a:r>
              <a:rPr lang="ja-JP" altLang="en-US" smtClean="0"/>
              <a:t>①上記提案書の「特長」欄をご参照ください。</a:t>
            </a:r>
          </a:p>
          <a:p>
            <a:pPr eaLnBrk="1" hangingPunct="1">
              <a:spcBef>
                <a:spcPct val="0"/>
              </a:spcBef>
            </a:pPr>
            <a:endParaRPr lang="en-US" altLang="ja-JP"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32A2050-2FA5-4F4A-8B01-9F73ACFD6B0F}" type="slidenum">
              <a:rPr lang="en-US" altLang="ja-JP"/>
              <a:pPr fontAlgn="base">
                <a:spcBef>
                  <a:spcPct val="0"/>
                </a:spcBef>
                <a:spcAft>
                  <a:spcPct val="0"/>
                </a:spcAft>
                <a:defRPr/>
              </a:pPr>
              <a:t>15</a:t>
            </a:fld>
            <a:endParaRPr lang="en-US" altLang="ja-JP"/>
          </a:p>
        </p:txBody>
      </p:sp>
      <p:sp>
        <p:nvSpPr>
          <p:cNvPr id="26626" name="Rectangle 2"/>
          <p:cNvSpPr>
            <a:spLocks noGrp="1" noRot="1" noChangeAspect="1" noChangeArrowheads="1" noTextEdit="1"/>
          </p:cNvSpPr>
          <p:nvPr>
            <p:ph type="sldImg"/>
          </p:nvPr>
        </p:nvSpPr>
        <p:spPr bwMode="auto">
          <a:xfrm>
            <a:off x="1144588" y="684213"/>
            <a:ext cx="4576762" cy="3432175"/>
          </a:xfrm>
          <a:noFill/>
          <a:ln>
            <a:solidFill>
              <a:srgbClr val="000000"/>
            </a:solidFill>
            <a:miter lim="800000"/>
            <a:headEnd/>
            <a:tailEnd/>
          </a:ln>
        </p:spPr>
      </p:sp>
      <p:sp>
        <p:nvSpPr>
          <p:cNvPr id="26627"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ja-JP" altLang="en-US"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A1D180E9-78D8-40EB-8789-F9A3623AC6BD}" type="slidenum">
              <a:rPr lang="en-US" altLang="ja-JP"/>
              <a:pPr fontAlgn="base">
                <a:spcBef>
                  <a:spcPct val="0"/>
                </a:spcBef>
                <a:spcAft>
                  <a:spcPct val="0"/>
                </a:spcAft>
                <a:defRPr/>
              </a:pPr>
              <a:t>16</a:t>
            </a:fld>
            <a:endParaRPr lang="en-US" altLang="ja-JP"/>
          </a:p>
        </p:txBody>
      </p:sp>
      <p:sp>
        <p:nvSpPr>
          <p:cNvPr id="54274" name="Rectangle 1026"/>
          <p:cNvSpPr>
            <a:spLocks noGrp="1" noRot="1" noChangeAspect="1" noChangeArrowheads="1" noTextEdit="1"/>
          </p:cNvSpPr>
          <p:nvPr>
            <p:ph type="sldImg"/>
          </p:nvPr>
        </p:nvSpPr>
        <p:spPr bwMode="auto">
          <a:xfrm>
            <a:off x="1144588" y="684213"/>
            <a:ext cx="4576762" cy="3432175"/>
          </a:xfrm>
          <a:noFill/>
          <a:ln>
            <a:solidFill>
              <a:srgbClr val="000000"/>
            </a:solidFill>
            <a:miter lim="800000"/>
            <a:headEnd/>
            <a:tailEnd/>
          </a:ln>
        </p:spPr>
      </p:sp>
      <p:sp>
        <p:nvSpPr>
          <p:cNvPr id="54275" name="Rectangle 1027"/>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ja-JP" altLang="en-US" smtClean="0"/>
              <a:t>１</a:t>
            </a:r>
            <a:r>
              <a:rPr lang="en-US" altLang="ja-JP" smtClean="0"/>
              <a:t>)</a:t>
            </a:r>
            <a:r>
              <a:rPr lang="ja-JP" altLang="en-US" smtClean="0"/>
              <a:t>本機能のポイント</a:t>
            </a:r>
          </a:p>
          <a:p>
            <a:pPr eaLnBrk="1" hangingPunct="1">
              <a:spcBef>
                <a:spcPct val="0"/>
              </a:spcBef>
            </a:pPr>
            <a:r>
              <a:rPr lang="ja-JP" altLang="en-US" smtClean="0"/>
              <a:t>①上記提案書の「特長」欄をご参照ください。</a:t>
            </a:r>
          </a:p>
          <a:p>
            <a:pPr eaLnBrk="1" hangingPunct="1">
              <a:spcBef>
                <a:spcPct val="0"/>
              </a:spcBef>
            </a:pPr>
            <a:endParaRPr lang="en-US" altLang="ja-JP" smtClean="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5B752C74-9D11-419E-9618-78971ADFA55A}" type="slidenum">
              <a:rPr lang="en-US" altLang="ja-JP"/>
              <a:pPr fontAlgn="base">
                <a:spcBef>
                  <a:spcPct val="0"/>
                </a:spcBef>
                <a:spcAft>
                  <a:spcPct val="0"/>
                </a:spcAft>
                <a:defRPr/>
              </a:pPr>
              <a:t>21</a:t>
            </a:fld>
            <a:endParaRPr lang="en-US" altLang="ja-JP"/>
          </a:p>
        </p:txBody>
      </p:sp>
      <p:sp>
        <p:nvSpPr>
          <p:cNvPr id="43010" name="Rectangle 2"/>
          <p:cNvSpPr>
            <a:spLocks noGrp="1" noRot="1" noChangeAspect="1" noChangeArrowheads="1" noTextEdit="1"/>
          </p:cNvSpPr>
          <p:nvPr>
            <p:ph type="sldImg"/>
          </p:nvPr>
        </p:nvSpPr>
        <p:spPr bwMode="auto">
          <a:xfrm>
            <a:off x="1144588" y="684213"/>
            <a:ext cx="4576762" cy="3432175"/>
          </a:xfrm>
          <a:noFill/>
          <a:ln>
            <a:solidFill>
              <a:srgbClr val="000000"/>
            </a:solidFill>
            <a:miter lim="800000"/>
            <a:headEnd/>
            <a:tailEnd/>
          </a:ln>
        </p:spPr>
      </p:sp>
      <p:sp>
        <p:nvSpPr>
          <p:cNvPr id="43011"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altLang="ja-JP" smtClean="0"/>
              <a:t>(</a:t>
            </a:r>
            <a:r>
              <a:rPr lang="ja-JP" altLang="en-US" smtClean="0"/>
              <a:t>１</a:t>
            </a:r>
            <a:r>
              <a:rPr lang="en-US" altLang="ja-JP" smtClean="0"/>
              <a:t>)</a:t>
            </a:r>
            <a:r>
              <a:rPr lang="ja-JP" altLang="en-US" smtClean="0"/>
              <a:t>本機能のポイント</a:t>
            </a:r>
          </a:p>
          <a:p>
            <a:pPr eaLnBrk="1" hangingPunct="1">
              <a:spcBef>
                <a:spcPct val="0"/>
              </a:spcBef>
            </a:pPr>
            <a:r>
              <a:rPr lang="ja-JP" altLang="en-US" smtClean="0"/>
              <a:t>①指定期間内に業績修正のあった銘柄で、上方修正した銘柄群と下方修正した銘柄群の２つに分け、それぞれのｸﾞﾙｰﾌﾟが株価ﾘﾀｰﾝとどのような関係にあるかを検証することが可能。そうすることにより、業績相場がきちんと反映されているかの確認をすることも可能。</a:t>
            </a:r>
          </a:p>
          <a:p>
            <a:pPr eaLnBrk="1" hangingPunct="1">
              <a:spcBef>
                <a:spcPct val="0"/>
              </a:spcBef>
            </a:pPr>
            <a:r>
              <a:rPr lang="ja-JP" altLang="en-US" smtClean="0"/>
              <a:t>②予想機関を指定することにより、その予想機関と株価ﾘﾀｰﾝの関係を検証することが可能。（ＸＸ証券の予想はあてになるなど）</a:t>
            </a:r>
            <a:r>
              <a:rPr lang="ja-JP" altLang="ja-JP" smtClean="0"/>
              <a:t>。</a:t>
            </a:r>
            <a:endParaRPr lang="ja-JP" altLang="en-US" smtClean="0"/>
          </a:p>
          <a:p>
            <a:pPr eaLnBrk="1" hangingPunct="1">
              <a:spcBef>
                <a:spcPct val="0"/>
              </a:spcBef>
            </a:pPr>
            <a:endParaRPr lang="en-US" altLang="ja-JP" smtClean="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5DE29368-9F2C-4010-BBEC-B28C3F592DDB}" type="slidenum">
              <a:rPr lang="en-US" altLang="ja-JP"/>
              <a:pPr fontAlgn="base">
                <a:spcBef>
                  <a:spcPct val="0"/>
                </a:spcBef>
                <a:spcAft>
                  <a:spcPct val="0"/>
                </a:spcAft>
                <a:defRPr/>
              </a:pPr>
              <a:t>23</a:t>
            </a:fld>
            <a:endParaRPr lang="en-US" altLang="ja-JP"/>
          </a:p>
        </p:txBody>
      </p:sp>
      <p:sp>
        <p:nvSpPr>
          <p:cNvPr id="50178" name="Rectangle 2"/>
          <p:cNvSpPr>
            <a:spLocks noGrp="1" noRot="1" noChangeAspect="1" noChangeArrowheads="1" noTextEdit="1"/>
          </p:cNvSpPr>
          <p:nvPr>
            <p:ph type="sldImg"/>
          </p:nvPr>
        </p:nvSpPr>
        <p:spPr bwMode="auto">
          <a:xfrm>
            <a:off x="1144588" y="684213"/>
            <a:ext cx="4576762" cy="3432175"/>
          </a:xfrm>
          <a:noFill/>
          <a:ln>
            <a:solidFill>
              <a:srgbClr val="000000"/>
            </a:solidFill>
            <a:miter lim="800000"/>
            <a:headEnd/>
            <a:tailEnd/>
          </a:ln>
        </p:spPr>
      </p:sp>
      <p:sp>
        <p:nvSpPr>
          <p:cNvPr id="50179"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altLang="ja-JP" smtClean="0"/>
              <a:t>(</a:t>
            </a:r>
            <a:r>
              <a:rPr lang="ja-JP" altLang="en-US" smtClean="0"/>
              <a:t>１</a:t>
            </a:r>
            <a:r>
              <a:rPr lang="en-US" altLang="ja-JP" smtClean="0"/>
              <a:t>)</a:t>
            </a:r>
            <a:r>
              <a:rPr lang="ja-JP" altLang="en-US" smtClean="0"/>
              <a:t>本機能のポイント</a:t>
            </a:r>
          </a:p>
          <a:p>
            <a:pPr eaLnBrk="1" hangingPunct="1">
              <a:spcBef>
                <a:spcPct val="0"/>
              </a:spcBef>
            </a:pPr>
            <a:r>
              <a:rPr lang="ja-JP" altLang="en-US" smtClean="0"/>
              <a:t>①ﾎﾟｰﾄﾌｫﾘｵを業種別に時価構成比率（対ﾍﾞﾝﾁﾏｰｸ</a:t>
            </a:r>
            <a:r>
              <a:rPr lang="en-US" altLang="ja-JP" smtClean="0"/>
              <a:t>)</a:t>
            </a:r>
            <a:r>
              <a:rPr lang="ja-JP" altLang="en-US" smtClean="0"/>
              <a:t>や</a:t>
            </a:r>
            <a:r>
              <a:rPr lang="en-US" altLang="ja-JP" smtClean="0"/>
              <a:t>PER</a:t>
            </a:r>
            <a:r>
              <a:rPr lang="ja-JP" altLang="en-US" smtClean="0"/>
              <a:t>などの投資指標で分析することが可能。</a:t>
            </a:r>
          </a:p>
          <a:p>
            <a:pPr eaLnBrk="1" hangingPunct="1">
              <a:spcBef>
                <a:spcPct val="0"/>
              </a:spcBef>
            </a:pPr>
            <a:r>
              <a:rPr lang="ja-JP" altLang="en-US" smtClean="0"/>
              <a:t>② </a:t>
            </a:r>
            <a:r>
              <a:rPr lang="en-US" altLang="ja-JP" smtClean="0"/>
              <a:t>NPM</a:t>
            </a:r>
            <a:r>
              <a:rPr lang="ja-JP" altLang="en-US" smtClean="0"/>
              <a:t>のﾘｽｸ分析を搭載。</a:t>
            </a:r>
            <a:r>
              <a:rPr lang="en-US" altLang="ja-JP" smtClean="0"/>
              <a:t>NPM</a:t>
            </a:r>
            <a:r>
              <a:rPr lang="ja-JP" altLang="en-US" smtClean="0"/>
              <a:t>のﾃﾞｰﾀは</a:t>
            </a:r>
            <a:r>
              <a:rPr lang="en-US" altLang="ja-JP" smtClean="0"/>
              <a:t>T-1</a:t>
            </a:r>
            <a:r>
              <a:rPr lang="ja-JP" altLang="en-US" smtClean="0"/>
              <a:t>だが、本機能では</a:t>
            </a:r>
            <a:r>
              <a:rPr lang="en-US" altLang="ja-JP" smtClean="0"/>
              <a:t>NPM</a:t>
            </a:r>
            <a:r>
              <a:rPr lang="ja-JP" altLang="en-US" smtClean="0"/>
              <a:t>マイナス</a:t>
            </a:r>
            <a:r>
              <a:rPr lang="en-US" altLang="ja-JP" smtClean="0"/>
              <a:t>5</a:t>
            </a:r>
            <a:r>
              <a:rPr lang="ja-JP" altLang="en-US" smtClean="0"/>
              <a:t>で、</a:t>
            </a:r>
            <a:r>
              <a:rPr lang="en-US" altLang="ja-JP" smtClean="0"/>
              <a:t>T-6</a:t>
            </a:r>
            <a:r>
              <a:rPr lang="ja-JP" altLang="en-US" smtClean="0"/>
              <a:t>となる。ちなみにﾊﾞｰﾗは</a:t>
            </a:r>
            <a:r>
              <a:rPr lang="en-US" altLang="ja-JP" smtClean="0"/>
              <a:t>T-25</a:t>
            </a:r>
            <a:r>
              <a:rPr lang="ja-JP" altLang="en-US" smtClean="0"/>
              <a:t>。</a:t>
            </a:r>
          </a:p>
          <a:p>
            <a:pPr eaLnBrk="1" hangingPunct="1">
              <a:spcBef>
                <a:spcPct val="0"/>
              </a:spcBef>
            </a:pPr>
            <a:r>
              <a:rPr lang="ja-JP" altLang="en-US" smtClean="0"/>
              <a:t>③前日ﾍﾞｰｽではあるが、要因分析も搭載。</a:t>
            </a:r>
          </a:p>
          <a:p>
            <a:pPr eaLnBrk="1" hangingPunct="1">
              <a:spcBef>
                <a:spcPct val="0"/>
              </a:spcBef>
            </a:pPr>
            <a:endParaRPr lang="ja-JP" altLang="en-US" smtClean="0"/>
          </a:p>
          <a:p>
            <a:pPr eaLnBrk="1" hangingPunct="1">
              <a:spcBef>
                <a:spcPct val="0"/>
              </a:spcBef>
            </a:pPr>
            <a:endParaRPr lang="en-US" altLang="ja-JP" smtClean="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685800" y="2130425"/>
            <a:ext cx="7772400" cy="1470025"/>
          </a:xfrm>
        </p:spPr>
        <p:txBody>
          <a:bodyPr/>
          <a:lstStyle/>
          <a:p>
            <a:r>
              <a:rPr lang="es-ES" smtClean="0"/>
              <a:t>Haga clic para modificar el estilo de título del patrón</a:t>
            </a:r>
            <a:endParaRPr lang="es-ES"/>
          </a:p>
        </p:txBody>
      </p:sp>
      <p:sp>
        <p:nvSpPr>
          <p:cNvPr id="3" name="2 Subtítulo"/>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smtClean="0"/>
              <a:t>Haga clic para modificar el estilo de subtítulo del patrón</a:t>
            </a:r>
            <a:endParaRPr lang="es-ES"/>
          </a:p>
        </p:txBody>
      </p:sp>
      <p:sp>
        <p:nvSpPr>
          <p:cNvPr id="4" name="3 Marcador de fecha"/>
          <p:cNvSpPr>
            <a:spLocks noGrp="1"/>
          </p:cNvSpPr>
          <p:nvPr>
            <p:ph type="dt" sz="half" idx="10"/>
          </p:nvPr>
        </p:nvSpPr>
        <p:spPr/>
        <p:txBody>
          <a:bodyPr/>
          <a:lstStyle>
            <a:lvl1pPr>
              <a:defRPr/>
            </a:lvl1pPr>
          </a:lstStyle>
          <a:p>
            <a:pPr>
              <a:defRPr/>
            </a:pPr>
            <a:fld id="{913449AF-2F51-4EC3-8C9D-CBD2571252F6}" type="datetimeFigureOut">
              <a:rPr lang="es-ES"/>
              <a:pPr>
                <a:defRPr/>
              </a:pPr>
              <a:t>15/11/2016</a:t>
            </a:fld>
            <a:endParaRPr lang="es-ES" dirty="0"/>
          </a:p>
        </p:txBody>
      </p:sp>
      <p:sp>
        <p:nvSpPr>
          <p:cNvPr id="5" name="4 Marcador de pie de página"/>
          <p:cNvSpPr>
            <a:spLocks noGrp="1"/>
          </p:cNvSpPr>
          <p:nvPr>
            <p:ph type="ftr" sz="quarter" idx="11"/>
          </p:nvPr>
        </p:nvSpPr>
        <p:spPr/>
        <p:txBody>
          <a:bodyPr/>
          <a:lstStyle>
            <a:lvl1pPr>
              <a:defRPr/>
            </a:lvl1pPr>
          </a:lstStyle>
          <a:p>
            <a:pPr>
              <a:defRPr/>
            </a:pPr>
            <a:endParaRPr lang="es-ES"/>
          </a:p>
        </p:txBody>
      </p:sp>
      <p:sp>
        <p:nvSpPr>
          <p:cNvPr id="6" name="5 Marcador de número de diapositiva"/>
          <p:cNvSpPr>
            <a:spLocks noGrp="1"/>
          </p:cNvSpPr>
          <p:nvPr>
            <p:ph type="sldNum" sz="quarter" idx="12"/>
          </p:nvPr>
        </p:nvSpPr>
        <p:spPr/>
        <p:txBody>
          <a:bodyPr/>
          <a:lstStyle>
            <a:lvl1pPr>
              <a:defRPr/>
            </a:lvl1pPr>
          </a:lstStyle>
          <a:p>
            <a:pPr>
              <a:defRPr/>
            </a:pPr>
            <a:fld id="{8A7544CE-E1B2-415D-9D1A-77240FD4B5FF}" type="slidenum">
              <a:rPr lang="es-ES"/>
              <a:pPr>
                <a:defRPr/>
              </a:pPr>
              <a:t>‹#›</a:t>
            </a:fld>
            <a:endParaRPr lang="es-ES" dirty="0"/>
          </a:p>
        </p:txBody>
      </p:sp>
    </p:spTree>
    <p:extLst>
      <p:ext uri="{BB962C8B-B14F-4D97-AF65-F5344CB8AC3E}">
        <p14:creationId xmlns:p14="http://schemas.microsoft.com/office/powerpoint/2010/main" val="10613069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ES"/>
          </a:p>
        </p:txBody>
      </p:sp>
      <p:sp>
        <p:nvSpPr>
          <p:cNvPr id="3" name="2 Marcador de texto vertical"/>
          <p:cNvSpPr>
            <a:spLocks noGrp="1"/>
          </p:cNvSpPr>
          <p:nvPr>
            <p:ph type="body" orient="vert" idx="1"/>
          </p:nvPr>
        </p:nvSpPr>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3 Marcador de fecha"/>
          <p:cNvSpPr>
            <a:spLocks noGrp="1"/>
          </p:cNvSpPr>
          <p:nvPr>
            <p:ph type="dt" sz="half" idx="10"/>
          </p:nvPr>
        </p:nvSpPr>
        <p:spPr/>
        <p:txBody>
          <a:bodyPr/>
          <a:lstStyle>
            <a:lvl1pPr>
              <a:defRPr/>
            </a:lvl1pPr>
          </a:lstStyle>
          <a:p>
            <a:pPr>
              <a:defRPr/>
            </a:pPr>
            <a:fld id="{54B761E8-3BAF-4AD3-8529-FE5865A1B9B9}" type="datetimeFigureOut">
              <a:rPr lang="es-ES"/>
              <a:pPr>
                <a:defRPr/>
              </a:pPr>
              <a:t>15/11/2016</a:t>
            </a:fld>
            <a:endParaRPr lang="es-ES" dirty="0"/>
          </a:p>
        </p:txBody>
      </p:sp>
      <p:sp>
        <p:nvSpPr>
          <p:cNvPr id="5" name="4 Marcador de pie de página"/>
          <p:cNvSpPr>
            <a:spLocks noGrp="1"/>
          </p:cNvSpPr>
          <p:nvPr>
            <p:ph type="ftr" sz="quarter" idx="11"/>
          </p:nvPr>
        </p:nvSpPr>
        <p:spPr/>
        <p:txBody>
          <a:bodyPr/>
          <a:lstStyle>
            <a:lvl1pPr>
              <a:defRPr/>
            </a:lvl1pPr>
          </a:lstStyle>
          <a:p>
            <a:pPr>
              <a:defRPr/>
            </a:pPr>
            <a:endParaRPr lang="es-ES"/>
          </a:p>
        </p:txBody>
      </p:sp>
      <p:sp>
        <p:nvSpPr>
          <p:cNvPr id="6" name="5 Marcador de número de diapositiva"/>
          <p:cNvSpPr>
            <a:spLocks noGrp="1"/>
          </p:cNvSpPr>
          <p:nvPr>
            <p:ph type="sldNum" sz="quarter" idx="12"/>
          </p:nvPr>
        </p:nvSpPr>
        <p:spPr/>
        <p:txBody>
          <a:bodyPr/>
          <a:lstStyle>
            <a:lvl1pPr>
              <a:defRPr/>
            </a:lvl1pPr>
          </a:lstStyle>
          <a:p>
            <a:pPr>
              <a:defRPr/>
            </a:pPr>
            <a:fld id="{11199A63-6805-428A-951B-F555D3FB7DE6}" type="slidenum">
              <a:rPr lang="es-ES"/>
              <a:pPr>
                <a:defRPr/>
              </a:pPr>
              <a:t>‹#›</a:t>
            </a:fld>
            <a:endParaRPr lang="es-ES" dirty="0"/>
          </a:p>
        </p:txBody>
      </p:sp>
    </p:spTree>
    <p:extLst>
      <p:ext uri="{BB962C8B-B14F-4D97-AF65-F5344CB8AC3E}">
        <p14:creationId xmlns:p14="http://schemas.microsoft.com/office/powerpoint/2010/main" val="18288245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629400" y="274638"/>
            <a:ext cx="2057400" cy="5851525"/>
          </a:xfrm>
        </p:spPr>
        <p:txBody>
          <a:bodyPr vert="eaVert"/>
          <a:lstStyle/>
          <a:p>
            <a:r>
              <a:rPr lang="es-ES" smtClean="0"/>
              <a:t>Haga clic para modificar el estilo de título del patrón</a:t>
            </a:r>
            <a:endParaRPr lang="es-ES"/>
          </a:p>
        </p:txBody>
      </p:sp>
      <p:sp>
        <p:nvSpPr>
          <p:cNvPr id="3" name="2 Marcador de texto vertical"/>
          <p:cNvSpPr>
            <a:spLocks noGrp="1"/>
          </p:cNvSpPr>
          <p:nvPr>
            <p:ph type="body" orient="vert" idx="1"/>
          </p:nvPr>
        </p:nvSpPr>
        <p:spPr>
          <a:xfrm>
            <a:off x="457200" y="274638"/>
            <a:ext cx="6019800" cy="5851525"/>
          </a:xfrm>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3 Marcador de fecha"/>
          <p:cNvSpPr>
            <a:spLocks noGrp="1"/>
          </p:cNvSpPr>
          <p:nvPr>
            <p:ph type="dt" sz="half" idx="10"/>
          </p:nvPr>
        </p:nvSpPr>
        <p:spPr/>
        <p:txBody>
          <a:bodyPr/>
          <a:lstStyle>
            <a:lvl1pPr>
              <a:defRPr/>
            </a:lvl1pPr>
          </a:lstStyle>
          <a:p>
            <a:pPr>
              <a:defRPr/>
            </a:pPr>
            <a:fld id="{C4CAF1DE-B1AE-4953-8C6B-2A287C19A3B9}" type="datetimeFigureOut">
              <a:rPr lang="es-ES"/>
              <a:pPr>
                <a:defRPr/>
              </a:pPr>
              <a:t>15/11/2016</a:t>
            </a:fld>
            <a:endParaRPr lang="es-ES" dirty="0"/>
          </a:p>
        </p:txBody>
      </p:sp>
      <p:sp>
        <p:nvSpPr>
          <p:cNvPr id="5" name="4 Marcador de pie de página"/>
          <p:cNvSpPr>
            <a:spLocks noGrp="1"/>
          </p:cNvSpPr>
          <p:nvPr>
            <p:ph type="ftr" sz="quarter" idx="11"/>
          </p:nvPr>
        </p:nvSpPr>
        <p:spPr/>
        <p:txBody>
          <a:bodyPr/>
          <a:lstStyle>
            <a:lvl1pPr>
              <a:defRPr/>
            </a:lvl1pPr>
          </a:lstStyle>
          <a:p>
            <a:pPr>
              <a:defRPr/>
            </a:pPr>
            <a:endParaRPr lang="es-ES"/>
          </a:p>
        </p:txBody>
      </p:sp>
      <p:sp>
        <p:nvSpPr>
          <p:cNvPr id="6" name="5 Marcador de número de diapositiva"/>
          <p:cNvSpPr>
            <a:spLocks noGrp="1"/>
          </p:cNvSpPr>
          <p:nvPr>
            <p:ph type="sldNum" sz="quarter" idx="12"/>
          </p:nvPr>
        </p:nvSpPr>
        <p:spPr/>
        <p:txBody>
          <a:bodyPr/>
          <a:lstStyle>
            <a:lvl1pPr>
              <a:defRPr/>
            </a:lvl1pPr>
          </a:lstStyle>
          <a:p>
            <a:pPr>
              <a:defRPr/>
            </a:pPr>
            <a:fld id="{63B621FE-4CD8-429E-8843-204232613E07}" type="slidenum">
              <a:rPr lang="es-ES"/>
              <a:pPr>
                <a:defRPr/>
              </a:pPr>
              <a:t>‹#›</a:t>
            </a:fld>
            <a:endParaRPr lang="es-ES" dirty="0"/>
          </a:p>
        </p:txBody>
      </p:sp>
    </p:spTree>
    <p:extLst>
      <p:ext uri="{BB962C8B-B14F-4D97-AF65-F5344CB8AC3E}">
        <p14:creationId xmlns:p14="http://schemas.microsoft.com/office/powerpoint/2010/main" val="6920568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ES"/>
          </a:p>
        </p:txBody>
      </p:sp>
      <p:sp>
        <p:nvSpPr>
          <p:cNvPr id="3" name="2 Marcador de contenido"/>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3 Marcador de fecha"/>
          <p:cNvSpPr>
            <a:spLocks noGrp="1"/>
          </p:cNvSpPr>
          <p:nvPr>
            <p:ph type="dt" sz="half" idx="10"/>
          </p:nvPr>
        </p:nvSpPr>
        <p:spPr/>
        <p:txBody>
          <a:bodyPr/>
          <a:lstStyle>
            <a:lvl1pPr>
              <a:defRPr/>
            </a:lvl1pPr>
          </a:lstStyle>
          <a:p>
            <a:pPr>
              <a:defRPr/>
            </a:pPr>
            <a:fld id="{8B79DFDF-6F24-4C63-A5C0-3315B46E1C5D}" type="datetimeFigureOut">
              <a:rPr lang="es-ES"/>
              <a:pPr>
                <a:defRPr/>
              </a:pPr>
              <a:t>15/11/2016</a:t>
            </a:fld>
            <a:endParaRPr lang="es-ES" dirty="0"/>
          </a:p>
        </p:txBody>
      </p:sp>
      <p:sp>
        <p:nvSpPr>
          <p:cNvPr id="5" name="4 Marcador de pie de página"/>
          <p:cNvSpPr>
            <a:spLocks noGrp="1"/>
          </p:cNvSpPr>
          <p:nvPr>
            <p:ph type="ftr" sz="quarter" idx="11"/>
          </p:nvPr>
        </p:nvSpPr>
        <p:spPr/>
        <p:txBody>
          <a:bodyPr/>
          <a:lstStyle>
            <a:lvl1pPr>
              <a:defRPr/>
            </a:lvl1pPr>
          </a:lstStyle>
          <a:p>
            <a:pPr>
              <a:defRPr/>
            </a:pPr>
            <a:endParaRPr lang="es-ES"/>
          </a:p>
        </p:txBody>
      </p:sp>
      <p:sp>
        <p:nvSpPr>
          <p:cNvPr id="6" name="5 Marcador de número de diapositiva"/>
          <p:cNvSpPr>
            <a:spLocks noGrp="1"/>
          </p:cNvSpPr>
          <p:nvPr>
            <p:ph type="sldNum" sz="quarter" idx="12"/>
          </p:nvPr>
        </p:nvSpPr>
        <p:spPr/>
        <p:txBody>
          <a:bodyPr/>
          <a:lstStyle>
            <a:lvl1pPr>
              <a:defRPr/>
            </a:lvl1pPr>
          </a:lstStyle>
          <a:p>
            <a:pPr>
              <a:defRPr/>
            </a:pPr>
            <a:fld id="{4B404F75-1E35-4679-B96B-C7602AF6BD6E}" type="slidenum">
              <a:rPr lang="es-ES"/>
              <a:pPr>
                <a:defRPr/>
              </a:pPr>
              <a:t>‹#›</a:t>
            </a:fld>
            <a:endParaRPr lang="es-ES" dirty="0"/>
          </a:p>
        </p:txBody>
      </p:sp>
    </p:spTree>
    <p:extLst>
      <p:ext uri="{BB962C8B-B14F-4D97-AF65-F5344CB8AC3E}">
        <p14:creationId xmlns:p14="http://schemas.microsoft.com/office/powerpoint/2010/main" val="25220551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smtClean="0"/>
              <a:t>Haga clic para modificar el estilo de título del patrón</a:t>
            </a:r>
            <a:endParaRPr lang="es-ES"/>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3 Marcador de fecha"/>
          <p:cNvSpPr>
            <a:spLocks noGrp="1"/>
          </p:cNvSpPr>
          <p:nvPr>
            <p:ph type="dt" sz="half" idx="10"/>
          </p:nvPr>
        </p:nvSpPr>
        <p:spPr/>
        <p:txBody>
          <a:bodyPr/>
          <a:lstStyle>
            <a:lvl1pPr>
              <a:defRPr/>
            </a:lvl1pPr>
          </a:lstStyle>
          <a:p>
            <a:pPr>
              <a:defRPr/>
            </a:pPr>
            <a:fld id="{8D3D948F-D88B-4E5B-9606-E177AD6D60F4}" type="datetimeFigureOut">
              <a:rPr lang="es-ES"/>
              <a:pPr>
                <a:defRPr/>
              </a:pPr>
              <a:t>15/11/2016</a:t>
            </a:fld>
            <a:endParaRPr lang="es-ES" dirty="0"/>
          </a:p>
        </p:txBody>
      </p:sp>
      <p:sp>
        <p:nvSpPr>
          <p:cNvPr id="5" name="4 Marcador de pie de página"/>
          <p:cNvSpPr>
            <a:spLocks noGrp="1"/>
          </p:cNvSpPr>
          <p:nvPr>
            <p:ph type="ftr" sz="quarter" idx="11"/>
          </p:nvPr>
        </p:nvSpPr>
        <p:spPr/>
        <p:txBody>
          <a:bodyPr/>
          <a:lstStyle>
            <a:lvl1pPr>
              <a:defRPr/>
            </a:lvl1pPr>
          </a:lstStyle>
          <a:p>
            <a:pPr>
              <a:defRPr/>
            </a:pPr>
            <a:endParaRPr lang="es-ES"/>
          </a:p>
        </p:txBody>
      </p:sp>
      <p:sp>
        <p:nvSpPr>
          <p:cNvPr id="6" name="5 Marcador de número de diapositiva"/>
          <p:cNvSpPr>
            <a:spLocks noGrp="1"/>
          </p:cNvSpPr>
          <p:nvPr>
            <p:ph type="sldNum" sz="quarter" idx="12"/>
          </p:nvPr>
        </p:nvSpPr>
        <p:spPr/>
        <p:txBody>
          <a:bodyPr/>
          <a:lstStyle>
            <a:lvl1pPr>
              <a:defRPr/>
            </a:lvl1pPr>
          </a:lstStyle>
          <a:p>
            <a:pPr>
              <a:defRPr/>
            </a:pPr>
            <a:fld id="{B95AE111-1831-4C96-BD43-336D5CD0F2C2}" type="slidenum">
              <a:rPr lang="es-ES"/>
              <a:pPr>
                <a:defRPr/>
              </a:pPr>
              <a:t>‹#›</a:t>
            </a:fld>
            <a:endParaRPr lang="es-ES" dirty="0"/>
          </a:p>
        </p:txBody>
      </p:sp>
    </p:spTree>
    <p:extLst>
      <p:ext uri="{BB962C8B-B14F-4D97-AF65-F5344CB8AC3E}">
        <p14:creationId xmlns:p14="http://schemas.microsoft.com/office/powerpoint/2010/main" val="5353432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ES"/>
          </a:p>
        </p:txBody>
      </p:sp>
      <p:sp>
        <p:nvSpPr>
          <p:cNvPr id="3" name="2 Marcador de contenido"/>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3 Marcador de contenido"/>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5" name="3 Marcador de fecha"/>
          <p:cNvSpPr>
            <a:spLocks noGrp="1"/>
          </p:cNvSpPr>
          <p:nvPr>
            <p:ph type="dt" sz="half" idx="10"/>
          </p:nvPr>
        </p:nvSpPr>
        <p:spPr/>
        <p:txBody>
          <a:bodyPr/>
          <a:lstStyle>
            <a:lvl1pPr>
              <a:defRPr/>
            </a:lvl1pPr>
          </a:lstStyle>
          <a:p>
            <a:pPr>
              <a:defRPr/>
            </a:pPr>
            <a:fld id="{F0417DC5-FD01-4F7D-851F-11B518A466B3}" type="datetimeFigureOut">
              <a:rPr lang="es-ES"/>
              <a:pPr>
                <a:defRPr/>
              </a:pPr>
              <a:t>15/11/2016</a:t>
            </a:fld>
            <a:endParaRPr lang="es-ES" dirty="0"/>
          </a:p>
        </p:txBody>
      </p:sp>
      <p:sp>
        <p:nvSpPr>
          <p:cNvPr id="6" name="4 Marcador de pie de página"/>
          <p:cNvSpPr>
            <a:spLocks noGrp="1"/>
          </p:cNvSpPr>
          <p:nvPr>
            <p:ph type="ftr" sz="quarter" idx="11"/>
          </p:nvPr>
        </p:nvSpPr>
        <p:spPr/>
        <p:txBody>
          <a:bodyPr/>
          <a:lstStyle>
            <a:lvl1pPr>
              <a:defRPr/>
            </a:lvl1pPr>
          </a:lstStyle>
          <a:p>
            <a:pPr>
              <a:defRPr/>
            </a:pPr>
            <a:endParaRPr lang="es-ES"/>
          </a:p>
        </p:txBody>
      </p:sp>
      <p:sp>
        <p:nvSpPr>
          <p:cNvPr id="7" name="5 Marcador de número de diapositiva"/>
          <p:cNvSpPr>
            <a:spLocks noGrp="1"/>
          </p:cNvSpPr>
          <p:nvPr>
            <p:ph type="sldNum" sz="quarter" idx="12"/>
          </p:nvPr>
        </p:nvSpPr>
        <p:spPr/>
        <p:txBody>
          <a:bodyPr/>
          <a:lstStyle>
            <a:lvl1pPr>
              <a:defRPr/>
            </a:lvl1pPr>
          </a:lstStyle>
          <a:p>
            <a:pPr>
              <a:defRPr/>
            </a:pPr>
            <a:fld id="{F35EB109-D0E3-432B-85C9-712F60A9A948}" type="slidenum">
              <a:rPr lang="es-ES"/>
              <a:pPr>
                <a:defRPr/>
              </a:pPr>
              <a:t>‹#›</a:t>
            </a:fld>
            <a:endParaRPr lang="es-ES" dirty="0"/>
          </a:p>
        </p:txBody>
      </p:sp>
    </p:spTree>
    <p:extLst>
      <p:ext uri="{BB962C8B-B14F-4D97-AF65-F5344CB8AC3E}">
        <p14:creationId xmlns:p14="http://schemas.microsoft.com/office/powerpoint/2010/main" val="6732343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a:lvl1pPr>
          </a:lstStyle>
          <a:p>
            <a:r>
              <a:rPr lang="es-ES" smtClean="0"/>
              <a:t>Haga clic para modificar el estilo de título del patrón</a:t>
            </a:r>
            <a:endParaRPr lang="es-ES"/>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7" name="3 Marcador de fecha"/>
          <p:cNvSpPr>
            <a:spLocks noGrp="1"/>
          </p:cNvSpPr>
          <p:nvPr>
            <p:ph type="dt" sz="half" idx="10"/>
          </p:nvPr>
        </p:nvSpPr>
        <p:spPr/>
        <p:txBody>
          <a:bodyPr/>
          <a:lstStyle>
            <a:lvl1pPr>
              <a:defRPr/>
            </a:lvl1pPr>
          </a:lstStyle>
          <a:p>
            <a:pPr>
              <a:defRPr/>
            </a:pPr>
            <a:fld id="{B364CABF-CAEC-492F-9357-C5090A44D653}" type="datetimeFigureOut">
              <a:rPr lang="es-ES"/>
              <a:pPr>
                <a:defRPr/>
              </a:pPr>
              <a:t>15/11/2016</a:t>
            </a:fld>
            <a:endParaRPr lang="es-ES" dirty="0"/>
          </a:p>
        </p:txBody>
      </p:sp>
      <p:sp>
        <p:nvSpPr>
          <p:cNvPr id="8" name="4 Marcador de pie de página"/>
          <p:cNvSpPr>
            <a:spLocks noGrp="1"/>
          </p:cNvSpPr>
          <p:nvPr>
            <p:ph type="ftr" sz="quarter" idx="11"/>
          </p:nvPr>
        </p:nvSpPr>
        <p:spPr/>
        <p:txBody>
          <a:bodyPr/>
          <a:lstStyle>
            <a:lvl1pPr>
              <a:defRPr/>
            </a:lvl1pPr>
          </a:lstStyle>
          <a:p>
            <a:pPr>
              <a:defRPr/>
            </a:pPr>
            <a:endParaRPr lang="es-ES"/>
          </a:p>
        </p:txBody>
      </p:sp>
      <p:sp>
        <p:nvSpPr>
          <p:cNvPr id="9" name="5 Marcador de número de diapositiva"/>
          <p:cNvSpPr>
            <a:spLocks noGrp="1"/>
          </p:cNvSpPr>
          <p:nvPr>
            <p:ph type="sldNum" sz="quarter" idx="12"/>
          </p:nvPr>
        </p:nvSpPr>
        <p:spPr/>
        <p:txBody>
          <a:bodyPr/>
          <a:lstStyle>
            <a:lvl1pPr>
              <a:defRPr/>
            </a:lvl1pPr>
          </a:lstStyle>
          <a:p>
            <a:pPr>
              <a:defRPr/>
            </a:pPr>
            <a:fld id="{087EE3FA-CE68-4E76-AE61-D7B62637340B}" type="slidenum">
              <a:rPr lang="es-ES"/>
              <a:pPr>
                <a:defRPr/>
              </a:pPr>
              <a:t>‹#›</a:t>
            </a:fld>
            <a:endParaRPr lang="es-ES" dirty="0"/>
          </a:p>
        </p:txBody>
      </p:sp>
    </p:spTree>
    <p:extLst>
      <p:ext uri="{BB962C8B-B14F-4D97-AF65-F5344CB8AC3E}">
        <p14:creationId xmlns:p14="http://schemas.microsoft.com/office/powerpoint/2010/main" val="36166741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ES"/>
          </a:p>
        </p:txBody>
      </p:sp>
      <p:sp>
        <p:nvSpPr>
          <p:cNvPr id="3" name="3 Marcador de fecha"/>
          <p:cNvSpPr>
            <a:spLocks noGrp="1"/>
          </p:cNvSpPr>
          <p:nvPr>
            <p:ph type="dt" sz="half" idx="10"/>
          </p:nvPr>
        </p:nvSpPr>
        <p:spPr/>
        <p:txBody>
          <a:bodyPr/>
          <a:lstStyle>
            <a:lvl1pPr>
              <a:defRPr/>
            </a:lvl1pPr>
          </a:lstStyle>
          <a:p>
            <a:pPr>
              <a:defRPr/>
            </a:pPr>
            <a:fld id="{E1DBDCFC-1A30-415C-88E6-7432449C5168}" type="datetimeFigureOut">
              <a:rPr lang="es-ES"/>
              <a:pPr>
                <a:defRPr/>
              </a:pPr>
              <a:t>15/11/2016</a:t>
            </a:fld>
            <a:endParaRPr lang="es-ES" dirty="0"/>
          </a:p>
        </p:txBody>
      </p:sp>
      <p:sp>
        <p:nvSpPr>
          <p:cNvPr id="4" name="4 Marcador de pie de página"/>
          <p:cNvSpPr>
            <a:spLocks noGrp="1"/>
          </p:cNvSpPr>
          <p:nvPr>
            <p:ph type="ftr" sz="quarter" idx="11"/>
          </p:nvPr>
        </p:nvSpPr>
        <p:spPr/>
        <p:txBody>
          <a:bodyPr/>
          <a:lstStyle>
            <a:lvl1pPr>
              <a:defRPr/>
            </a:lvl1pPr>
          </a:lstStyle>
          <a:p>
            <a:pPr>
              <a:defRPr/>
            </a:pPr>
            <a:endParaRPr lang="es-ES"/>
          </a:p>
        </p:txBody>
      </p:sp>
      <p:sp>
        <p:nvSpPr>
          <p:cNvPr id="5" name="5 Marcador de número de diapositiva"/>
          <p:cNvSpPr>
            <a:spLocks noGrp="1"/>
          </p:cNvSpPr>
          <p:nvPr>
            <p:ph type="sldNum" sz="quarter" idx="12"/>
          </p:nvPr>
        </p:nvSpPr>
        <p:spPr/>
        <p:txBody>
          <a:bodyPr/>
          <a:lstStyle>
            <a:lvl1pPr>
              <a:defRPr/>
            </a:lvl1pPr>
          </a:lstStyle>
          <a:p>
            <a:pPr>
              <a:defRPr/>
            </a:pPr>
            <a:fld id="{A2B94DB2-E4AC-493D-9AE9-D193AE5E6CBB}" type="slidenum">
              <a:rPr lang="es-ES"/>
              <a:pPr>
                <a:defRPr/>
              </a:pPr>
              <a:t>‹#›</a:t>
            </a:fld>
            <a:endParaRPr lang="es-ES" dirty="0"/>
          </a:p>
        </p:txBody>
      </p:sp>
    </p:spTree>
    <p:extLst>
      <p:ext uri="{BB962C8B-B14F-4D97-AF65-F5344CB8AC3E}">
        <p14:creationId xmlns:p14="http://schemas.microsoft.com/office/powerpoint/2010/main" val="7780393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3 Marcador de fecha"/>
          <p:cNvSpPr>
            <a:spLocks noGrp="1"/>
          </p:cNvSpPr>
          <p:nvPr>
            <p:ph type="dt" sz="half" idx="10"/>
          </p:nvPr>
        </p:nvSpPr>
        <p:spPr/>
        <p:txBody>
          <a:bodyPr/>
          <a:lstStyle>
            <a:lvl1pPr>
              <a:defRPr/>
            </a:lvl1pPr>
          </a:lstStyle>
          <a:p>
            <a:pPr>
              <a:defRPr/>
            </a:pPr>
            <a:fld id="{5A3AF2BF-CE11-4D66-89EA-E5B7BFBEC739}" type="datetimeFigureOut">
              <a:rPr lang="es-ES"/>
              <a:pPr>
                <a:defRPr/>
              </a:pPr>
              <a:t>15/11/2016</a:t>
            </a:fld>
            <a:endParaRPr lang="es-ES" dirty="0"/>
          </a:p>
        </p:txBody>
      </p:sp>
      <p:sp>
        <p:nvSpPr>
          <p:cNvPr id="3" name="4 Marcador de pie de página"/>
          <p:cNvSpPr>
            <a:spLocks noGrp="1"/>
          </p:cNvSpPr>
          <p:nvPr>
            <p:ph type="ftr" sz="quarter" idx="11"/>
          </p:nvPr>
        </p:nvSpPr>
        <p:spPr/>
        <p:txBody>
          <a:bodyPr/>
          <a:lstStyle>
            <a:lvl1pPr>
              <a:defRPr/>
            </a:lvl1pPr>
          </a:lstStyle>
          <a:p>
            <a:pPr>
              <a:defRPr/>
            </a:pPr>
            <a:endParaRPr lang="es-ES"/>
          </a:p>
        </p:txBody>
      </p:sp>
      <p:sp>
        <p:nvSpPr>
          <p:cNvPr id="4" name="5 Marcador de número de diapositiva"/>
          <p:cNvSpPr>
            <a:spLocks noGrp="1"/>
          </p:cNvSpPr>
          <p:nvPr>
            <p:ph type="sldNum" sz="quarter" idx="12"/>
          </p:nvPr>
        </p:nvSpPr>
        <p:spPr/>
        <p:txBody>
          <a:bodyPr/>
          <a:lstStyle>
            <a:lvl1pPr>
              <a:defRPr/>
            </a:lvl1pPr>
          </a:lstStyle>
          <a:p>
            <a:pPr>
              <a:defRPr/>
            </a:pPr>
            <a:fld id="{DE1B4CAD-00D0-44CD-88D4-72E0A68B5315}" type="slidenum">
              <a:rPr lang="es-ES"/>
              <a:pPr>
                <a:defRPr/>
              </a:pPr>
              <a:t>‹#›</a:t>
            </a:fld>
            <a:endParaRPr lang="es-ES" dirty="0"/>
          </a:p>
        </p:txBody>
      </p:sp>
    </p:spTree>
    <p:extLst>
      <p:ext uri="{BB962C8B-B14F-4D97-AF65-F5344CB8AC3E}">
        <p14:creationId xmlns:p14="http://schemas.microsoft.com/office/powerpoint/2010/main" val="14054086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nchor="b"/>
          <a:lstStyle>
            <a:lvl1pPr algn="l">
              <a:defRPr sz="2000" b="1"/>
            </a:lvl1pPr>
          </a:lstStyle>
          <a:p>
            <a:r>
              <a:rPr lang="es-ES" smtClean="0"/>
              <a:t>Haga clic para modificar el estilo de título del patrón</a:t>
            </a:r>
            <a:endParaRPr lang="es-ES"/>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3 Marcador de fecha"/>
          <p:cNvSpPr>
            <a:spLocks noGrp="1"/>
          </p:cNvSpPr>
          <p:nvPr>
            <p:ph type="dt" sz="half" idx="10"/>
          </p:nvPr>
        </p:nvSpPr>
        <p:spPr/>
        <p:txBody>
          <a:bodyPr/>
          <a:lstStyle>
            <a:lvl1pPr>
              <a:defRPr/>
            </a:lvl1pPr>
          </a:lstStyle>
          <a:p>
            <a:pPr>
              <a:defRPr/>
            </a:pPr>
            <a:fld id="{06E79C92-240C-40D0-A06A-C189946A7756}" type="datetimeFigureOut">
              <a:rPr lang="es-ES"/>
              <a:pPr>
                <a:defRPr/>
              </a:pPr>
              <a:t>15/11/2016</a:t>
            </a:fld>
            <a:endParaRPr lang="es-ES" dirty="0"/>
          </a:p>
        </p:txBody>
      </p:sp>
      <p:sp>
        <p:nvSpPr>
          <p:cNvPr id="6" name="4 Marcador de pie de página"/>
          <p:cNvSpPr>
            <a:spLocks noGrp="1"/>
          </p:cNvSpPr>
          <p:nvPr>
            <p:ph type="ftr" sz="quarter" idx="11"/>
          </p:nvPr>
        </p:nvSpPr>
        <p:spPr/>
        <p:txBody>
          <a:bodyPr/>
          <a:lstStyle>
            <a:lvl1pPr>
              <a:defRPr/>
            </a:lvl1pPr>
          </a:lstStyle>
          <a:p>
            <a:pPr>
              <a:defRPr/>
            </a:pPr>
            <a:endParaRPr lang="es-ES"/>
          </a:p>
        </p:txBody>
      </p:sp>
      <p:sp>
        <p:nvSpPr>
          <p:cNvPr id="7" name="5 Marcador de número de diapositiva"/>
          <p:cNvSpPr>
            <a:spLocks noGrp="1"/>
          </p:cNvSpPr>
          <p:nvPr>
            <p:ph type="sldNum" sz="quarter" idx="12"/>
          </p:nvPr>
        </p:nvSpPr>
        <p:spPr/>
        <p:txBody>
          <a:bodyPr/>
          <a:lstStyle>
            <a:lvl1pPr>
              <a:defRPr/>
            </a:lvl1pPr>
          </a:lstStyle>
          <a:p>
            <a:pPr>
              <a:defRPr/>
            </a:pPr>
            <a:fld id="{8239CCA9-4CCA-4DD0-9C69-C3A29CBD2086}" type="slidenum">
              <a:rPr lang="es-ES"/>
              <a:pPr>
                <a:defRPr/>
              </a:pPr>
              <a:t>‹#›</a:t>
            </a:fld>
            <a:endParaRPr lang="es-ES" dirty="0"/>
          </a:p>
        </p:txBody>
      </p:sp>
    </p:spTree>
    <p:extLst>
      <p:ext uri="{BB962C8B-B14F-4D97-AF65-F5344CB8AC3E}">
        <p14:creationId xmlns:p14="http://schemas.microsoft.com/office/powerpoint/2010/main" val="11415741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nchor="b"/>
          <a:lstStyle>
            <a:lvl1pPr algn="l">
              <a:defRPr sz="2000" b="1"/>
            </a:lvl1pPr>
          </a:lstStyle>
          <a:p>
            <a:r>
              <a:rPr lang="es-ES" smtClean="0"/>
              <a:t>Haga clic para modificar el estilo de título del patrón</a:t>
            </a:r>
            <a:endParaRPr lang="es-ES"/>
          </a:p>
        </p:txBody>
      </p:sp>
      <p:sp>
        <p:nvSpPr>
          <p:cNvPr id="3" name="2 Marcador de posición de imagen"/>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ES" noProof="0" dirty="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3 Marcador de fecha"/>
          <p:cNvSpPr>
            <a:spLocks noGrp="1"/>
          </p:cNvSpPr>
          <p:nvPr>
            <p:ph type="dt" sz="half" idx="10"/>
          </p:nvPr>
        </p:nvSpPr>
        <p:spPr/>
        <p:txBody>
          <a:bodyPr/>
          <a:lstStyle>
            <a:lvl1pPr>
              <a:defRPr/>
            </a:lvl1pPr>
          </a:lstStyle>
          <a:p>
            <a:pPr>
              <a:defRPr/>
            </a:pPr>
            <a:fld id="{2E2B9465-814B-40B7-9657-EE8A46F0629C}" type="datetimeFigureOut">
              <a:rPr lang="es-ES"/>
              <a:pPr>
                <a:defRPr/>
              </a:pPr>
              <a:t>15/11/2016</a:t>
            </a:fld>
            <a:endParaRPr lang="es-ES" dirty="0"/>
          </a:p>
        </p:txBody>
      </p:sp>
      <p:sp>
        <p:nvSpPr>
          <p:cNvPr id="6" name="4 Marcador de pie de página"/>
          <p:cNvSpPr>
            <a:spLocks noGrp="1"/>
          </p:cNvSpPr>
          <p:nvPr>
            <p:ph type="ftr" sz="quarter" idx="11"/>
          </p:nvPr>
        </p:nvSpPr>
        <p:spPr/>
        <p:txBody>
          <a:bodyPr/>
          <a:lstStyle>
            <a:lvl1pPr>
              <a:defRPr/>
            </a:lvl1pPr>
          </a:lstStyle>
          <a:p>
            <a:pPr>
              <a:defRPr/>
            </a:pPr>
            <a:endParaRPr lang="es-ES"/>
          </a:p>
        </p:txBody>
      </p:sp>
      <p:sp>
        <p:nvSpPr>
          <p:cNvPr id="7" name="5 Marcador de número de diapositiva"/>
          <p:cNvSpPr>
            <a:spLocks noGrp="1"/>
          </p:cNvSpPr>
          <p:nvPr>
            <p:ph type="sldNum" sz="quarter" idx="12"/>
          </p:nvPr>
        </p:nvSpPr>
        <p:spPr/>
        <p:txBody>
          <a:bodyPr/>
          <a:lstStyle>
            <a:lvl1pPr>
              <a:defRPr/>
            </a:lvl1pPr>
          </a:lstStyle>
          <a:p>
            <a:pPr>
              <a:defRPr/>
            </a:pPr>
            <a:fld id="{3528C78B-43E8-4C25-BE62-0AD238BFF146}" type="slidenum">
              <a:rPr lang="es-ES"/>
              <a:pPr>
                <a:defRPr/>
              </a:pPr>
              <a:t>‹#›</a:t>
            </a:fld>
            <a:endParaRPr lang="es-ES" dirty="0"/>
          </a:p>
        </p:txBody>
      </p:sp>
    </p:spTree>
    <p:extLst>
      <p:ext uri="{BB962C8B-B14F-4D97-AF65-F5344CB8AC3E}">
        <p14:creationId xmlns:p14="http://schemas.microsoft.com/office/powerpoint/2010/main" val="13758338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3" cstate="print">
            <a:lum/>
          </a:blip>
          <a:srcRect/>
          <a:stretch>
            <a:fillRect/>
          </a:stretch>
        </a:blipFill>
        <a:effectLst/>
      </p:bgPr>
    </p:bg>
    <p:spTree>
      <p:nvGrpSpPr>
        <p:cNvPr id="1" name=""/>
        <p:cNvGrpSpPr/>
        <p:nvPr/>
      </p:nvGrpSpPr>
      <p:grpSpPr>
        <a:xfrm>
          <a:off x="0" y="0"/>
          <a:ext cx="0" cy="0"/>
          <a:chOff x="0" y="0"/>
          <a:chExt cx="0" cy="0"/>
        </a:xfrm>
      </p:grpSpPr>
      <p:sp>
        <p:nvSpPr>
          <p:cNvPr id="1026" name="1 Marcador de título"/>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s-ES" smtClean="0"/>
              <a:t>Haga clic para modificar el estilo de título del patrón</a:t>
            </a:r>
          </a:p>
        </p:txBody>
      </p:sp>
      <p:sp>
        <p:nvSpPr>
          <p:cNvPr id="1027" name="2 Marcador de texto"/>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p>
        </p:txBody>
      </p:sp>
      <p:sp>
        <p:nvSpPr>
          <p:cNvPr id="4" name="3 Marcador de fecha"/>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defRPr>
            </a:lvl1pPr>
          </a:lstStyle>
          <a:p>
            <a:pPr>
              <a:defRPr/>
            </a:pPr>
            <a:fld id="{057F5456-2C9D-438D-A9CD-9BB4B05EDAE7}" type="datetimeFigureOut">
              <a:rPr lang="es-ES"/>
              <a:pPr>
                <a:defRPr/>
              </a:pPr>
              <a:t>15/11/2016</a:t>
            </a:fld>
            <a:endParaRPr lang="es-ES" dirty="0"/>
          </a:p>
        </p:txBody>
      </p:sp>
      <p:sp>
        <p:nvSpPr>
          <p:cNvPr id="5" name="4 Marcador de pie de página"/>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defRPr>
            </a:lvl1pPr>
          </a:lstStyle>
          <a:p>
            <a:pPr>
              <a:defRPr/>
            </a:pPr>
            <a:endParaRPr lang="es-ES"/>
          </a:p>
        </p:txBody>
      </p:sp>
      <p:sp>
        <p:nvSpPr>
          <p:cNvPr id="6" name="5 Marcador de número de diapositiva"/>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a:solidFill>
                  <a:schemeClr val="tx1">
                    <a:tint val="75000"/>
                  </a:schemeClr>
                </a:solidFill>
                <a:latin typeface="+mn-lt"/>
              </a:defRPr>
            </a:lvl1pPr>
          </a:lstStyle>
          <a:p>
            <a:pPr>
              <a:defRPr/>
            </a:pPr>
            <a:fld id="{E1F79488-38BC-41EA-B39E-139EF032FAC9}" type="slidenum">
              <a:rPr lang="es-ES"/>
              <a:pPr>
                <a:defRPr/>
              </a:pPr>
              <a:t>‹#›</a:t>
            </a:fld>
            <a:endParaRPr lang="es-E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themeOverride" Target="../theme/themeOverride1.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2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0">
          <a:blip r:embed="rId2" cstate="print">
            <a:lum/>
          </a:blip>
          <a:srcRect/>
          <a:stretch>
            <a:fillRect/>
          </a:stretch>
        </a:blipFill>
        <a:effectLst/>
      </p:bgPr>
    </p:bg>
    <p:spTree>
      <p:nvGrpSpPr>
        <p:cNvPr id="1" name=""/>
        <p:cNvGrpSpPr/>
        <p:nvPr/>
      </p:nvGrpSpPr>
      <p:grpSpPr>
        <a:xfrm>
          <a:off x="0" y="0"/>
          <a:ext cx="0" cy="0"/>
          <a:chOff x="0" y="0"/>
          <a:chExt cx="0" cy="0"/>
        </a:xfrm>
      </p:grpSpPr>
      <p:sp>
        <p:nvSpPr>
          <p:cNvPr id="4" name="1 Título"/>
          <p:cNvSpPr txBox="1">
            <a:spLocks/>
          </p:cNvSpPr>
          <p:nvPr/>
        </p:nvSpPr>
        <p:spPr bwMode="auto">
          <a:xfrm>
            <a:off x="827584" y="1851020"/>
            <a:ext cx="7091172" cy="11589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lnSpc>
                <a:spcPts val="5763"/>
              </a:lnSpc>
            </a:pPr>
            <a:r>
              <a:rPr lang="es-HN" sz="4900" b="1" dirty="0" smtClean="0">
                <a:solidFill>
                  <a:srgbClr val="404040"/>
                </a:solidFill>
                <a:latin typeface="Rockwell" pitchFamily="18" charset="0"/>
              </a:rPr>
              <a:t>New Terminal </a:t>
            </a:r>
            <a:r>
              <a:rPr lang="zh-CN" altLang="en-US" sz="4900" b="1" dirty="0">
                <a:solidFill>
                  <a:srgbClr val="404040"/>
                </a:solidFill>
                <a:latin typeface="Rockwell" pitchFamily="18" charset="0"/>
              </a:rPr>
              <a:t>介绍</a:t>
            </a:r>
            <a:endParaRPr lang="es-HN" sz="4000" b="1" dirty="0">
              <a:solidFill>
                <a:schemeClr val="accent6">
                  <a:lumMod val="75000"/>
                </a:schemeClr>
              </a:solidFill>
              <a:latin typeface="Rockwell" pitchFamily="18" charset="0"/>
            </a:endParaRPr>
          </a:p>
        </p:txBody>
      </p:sp>
      <p:pic>
        <p:nvPicPr>
          <p:cNvPr id="1027" name="Picture 3"/>
          <p:cNvPicPr>
            <a:picLocks noChangeAspect="1" noChangeArrowheads="1"/>
          </p:cNvPicPr>
          <p:nvPr/>
        </p:nvPicPr>
        <p:blipFill>
          <a:blip r:embed="rId3" cstate="print"/>
          <a:srcRect/>
          <a:stretch>
            <a:fillRect/>
          </a:stretch>
        </p:blipFill>
        <p:spPr bwMode="auto">
          <a:xfrm>
            <a:off x="0" y="6602522"/>
            <a:ext cx="9144000" cy="255478"/>
          </a:xfrm>
          <a:prstGeom prst="rect">
            <a:avLst/>
          </a:prstGeom>
          <a:noFill/>
          <a:ln w="9525">
            <a:noFill/>
            <a:miter lim="800000"/>
            <a:headEnd/>
            <a:tailEnd/>
          </a:ln>
          <a:effectLst/>
        </p:spPr>
      </p:pic>
      <p:pic>
        <p:nvPicPr>
          <p:cNvPr id="19" name="图片 18"/>
          <p:cNvPicPr/>
          <p:nvPr/>
        </p:nvPicPr>
        <p:blipFill>
          <a:blip r:embed="rId4" cstate="print">
            <a:extLst>
              <a:ext uri="{28A0092B-C50C-407E-A947-70E740481C1C}">
                <a14:useLocalDpi xmlns:a14="http://schemas.microsoft.com/office/drawing/2010/main" val="0"/>
              </a:ext>
            </a:extLst>
          </a:blip>
          <a:stretch>
            <a:fillRect/>
          </a:stretch>
        </p:blipFill>
        <p:spPr bwMode="auto">
          <a:xfrm>
            <a:off x="989840" y="428604"/>
            <a:ext cx="1781960" cy="1200196"/>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1" presetClass="entr" presetSubtype="0" fill="hold" grpId="0" nodeType="withEffect">
                                  <p:stCondLst>
                                    <p:cond delay="0"/>
                                  </p:stCondLst>
                                  <p:iterate type="lt">
                                    <p:tmPct val="10000"/>
                                  </p:iterate>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4"/>
                                        </p:tgtEl>
                                        <p:attrNameLst>
                                          <p:attrName>ppt_y</p:attrName>
                                        </p:attrNameLst>
                                      </p:cBhvr>
                                      <p:tavLst>
                                        <p:tav tm="0">
                                          <p:val>
                                            <p:strVal val="#ppt_y"/>
                                          </p:val>
                                        </p:tav>
                                        <p:tav tm="100000">
                                          <p:val>
                                            <p:strVal val="#ppt_y"/>
                                          </p:val>
                                        </p:tav>
                                      </p:tavLst>
                                    </p:anim>
                                    <p:anim calcmode="lin" valueType="num">
                                      <p:cBhvr>
                                        <p:cTn id="9" dur="500" fill="hold"/>
                                        <p:tgtEl>
                                          <p:spTgt spid="4"/>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4"/>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0">
          <a:blip r:embed="rId3" cstate="print">
            <a:lum/>
          </a:blip>
          <a:srcRect/>
          <a:stretch>
            <a:fillRect/>
          </a:stretch>
        </a:blipFill>
        <a:effectLst/>
      </p:bgPr>
    </p:bg>
    <p:spTree>
      <p:nvGrpSpPr>
        <p:cNvPr id="1" name=""/>
        <p:cNvGrpSpPr/>
        <p:nvPr/>
      </p:nvGrpSpPr>
      <p:grpSpPr>
        <a:xfrm>
          <a:off x="0" y="0"/>
          <a:ext cx="0" cy="0"/>
          <a:chOff x="0" y="0"/>
          <a:chExt cx="0" cy="0"/>
        </a:xfrm>
      </p:grpSpPr>
      <p:pic>
        <p:nvPicPr>
          <p:cNvPr id="17"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40809" y="1240640"/>
            <a:ext cx="7712727" cy="44465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 name="标题 1"/>
          <p:cNvSpPr>
            <a:spLocks noGrp="1"/>
          </p:cNvSpPr>
          <p:nvPr>
            <p:ph type="title"/>
          </p:nvPr>
        </p:nvSpPr>
        <p:spPr>
          <a:xfrm>
            <a:off x="250825" y="41275"/>
            <a:ext cx="6192838" cy="725488"/>
          </a:xfrm>
        </p:spPr>
        <p:txBody>
          <a:bodyPr/>
          <a:lstStyle/>
          <a:p>
            <a:pPr algn="l" eaLnBrk="1" hangingPunct="1"/>
            <a:r>
              <a:rPr lang="zh-CN" altLang="en-US" sz="3200" b="1" dirty="0">
                <a:solidFill>
                  <a:schemeClr val="accent6">
                    <a:lumMod val="75000"/>
                  </a:schemeClr>
                </a:solidFill>
                <a:latin typeface="微软雅黑" panose="020B0503020204020204" pitchFamily="34" charset="-122"/>
                <a:ea typeface="微软雅黑" panose="020B0503020204020204" pitchFamily="34" charset="-122"/>
              </a:rPr>
              <a:t>专项分析－因子回测</a:t>
            </a:r>
            <a:r>
              <a:rPr lang="zh-CN" altLang="en-US" sz="3200" b="1" dirty="0" smtClean="0">
                <a:solidFill>
                  <a:schemeClr val="accent6">
                    <a:lumMod val="75000"/>
                  </a:schemeClr>
                </a:solidFill>
                <a:latin typeface="微软雅黑" panose="020B0503020204020204" pitchFamily="34" charset="-122"/>
                <a:ea typeface="微软雅黑" panose="020B0503020204020204" pitchFamily="34" charset="-122"/>
              </a:rPr>
              <a:t>（</a:t>
            </a:r>
            <a:r>
              <a:rPr lang="en-US" altLang="zh-CN" sz="3200" b="1" dirty="0" smtClean="0">
                <a:solidFill>
                  <a:schemeClr val="accent6">
                    <a:lumMod val="75000"/>
                  </a:schemeClr>
                </a:solidFill>
                <a:latin typeface="微软雅黑" panose="020B0503020204020204" pitchFamily="34" charset="-122"/>
                <a:ea typeface="微软雅黑" panose="020B0503020204020204" pitchFamily="34" charset="-122"/>
              </a:rPr>
              <a:t>2</a:t>
            </a:r>
            <a:r>
              <a:rPr lang="zh-CN" altLang="en-US" sz="3200" b="1" dirty="0" smtClean="0">
                <a:solidFill>
                  <a:schemeClr val="accent6">
                    <a:lumMod val="75000"/>
                  </a:schemeClr>
                </a:solidFill>
                <a:latin typeface="微软雅黑" panose="020B0503020204020204" pitchFamily="34" charset="-122"/>
                <a:ea typeface="微软雅黑" panose="020B0503020204020204" pitchFamily="34" charset="-122"/>
              </a:rPr>
              <a:t>）</a:t>
            </a:r>
            <a:endParaRPr lang="zh-CN" altLang="en-US" sz="3200" dirty="0" smtClean="0">
              <a:latin typeface="微软雅黑" panose="020B0503020204020204" pitchFamily="34" charset="-122"/>
              <a:ea typeface="微软雅黑" panose="020B0503020204020204" pitchFamily="34" charset="-122"/>
            </a:endParaRPr>
          </a:p>
        </p:txBody>
      </p:sp>
      <p:sp>
        <p:nvSpPr>
          <p:cNvPr id="20" name="Rectangle 23"/>
          <p:cNvSpPr>
            <a:spLocks noChangeArrowheads="1"/>
          </p:cNvSpPr>
          <p:nvPr/>
        </p:nvSpPr>
        <p:spPr bwMode="auto">
          <a:xfrm>
            <a:off x="2267744" y="764704"/>
            <a:ext cx="6395244" cy="502121"/>
          </a:xfrm>
          <a:prstGeom prst="rect">
            <a:avLst/>
          </a:prstGeom>
          <a:noFill/>
          <a:ln w="9525">
            <a:noFill/>
            <a:miter lim="800000"/>
            <a:headEnd/>
            <a:tailEnd/>
          </a:ln>
        </p:spPr>
        <p:txBody>
          <a:bodyPr anchor="ctr"/>
          <a:lstStyle/>
          <a:p>
            <a:pPr algn="just" fontAlgn="auto">
              <a:spcBef>
                <a:spcPts val="0"/>
              </a:spcBef>
              <a:spcAft>
                <a:spcPts val="0"/>
              </a:spcAft>
              <a:defRPr/>
            </a:pPr>
            <a:r>
              <a:rPr lang="zh-CN" altLang="en-US" sz="1600" b="1" kern="100" dirty="0">
                <a:latin typeface="微软雅黑" panose="020B0503020204020204" pitchFamily="34" charset="-122"/>
                <a:ea typeface="微软雅黑" panose="020B0503020204020204" pitchFamily="34" charset="-122"/>
                <a:cs typeface="Times New Roman"/>
              </a:rPr>
              <a:t>查看单个</a:t>
            </a:r>
            <a:r>
              <a:rPr lang="zh-CN" altLang="en-US" sz="1600" b="1" kern="100" dirty="0" smtClean="0">
                <a:latin typeface="微软雅黑" panose="020B0503020204020204" pitchFamily="34" charset="-122"/>
                <a:ea typeface="微软雅黑" panose="020B0503020204020204" pitchFamily="34" charset="-122"/>
                <a:cs typeface="Times New Roman"/>
              </a:rPr>
              <a:t>因子和</a:t>
            </a:r>
            <a:r>
              <a:rPr lang="zh-CN" altLang="en-US" sz="1600" b="1" kern="100" dirty="0">
                <a:latin typeface="微软雅黑" panose="020B0503020204020204" pitchFamily="34" charset="-122"/>
                <a:ea typeface="微软雅黑" panose="020B0503020204020204" pitchFamily="34" charset="-122"/>
                <a:cs typeface="Times New Roman"/>
              </a:rPr>
              <a:t>市场收益的关系</a:t>
            </a:r>
            <a:r>
              <a:rPr lang="zh-CN" altLang="en-US" sz="1200" b="1" kern="100" dirty="0">
                <a:latin typeface="微软雅黑" panose="020B0503020204020204" pitchFamily="34" charset="-122"/>
                <a:ea typeface="微软雅黑" panose="020B0503020204020204" pitchFamily="34" charset="-122"/>
                <a:cs typeface="Times New Roman"/>
              </a:rPr>
              <a:t>。</a:t>
            </a:r>
            <a:endParaRPr lang="zh-CN" altLang="zh-CN" sz="1200" b="1" kern="100" dirty="0">
              <a:latin typeface="微软雅黑" panose="020B0503020204020204" pitchFamily="34" charset="-122"/>
              <a:ea typeface="微软雅黑" panose="020B0503020204020204" pitchFamily="34" charset="-122"/>
              <a:cs typeface="Times New Roman"/>
            </a:endParaRPr>
          </a:p>
        </p:txBody>
      </p:sp>
      <p:sp>
        <p:nvSpPr>
          <p:cNvPr id="21" name="AutoShape 4"/>
          <p:cNvSpPr>
            <a:spLocks noChangeArrowheads="1"/>
          </p:cNvSpPr>
          <p:nvPr/>
        </p:nvSpPr>
        <p:spPr bwMode="auto">
          <a:xfrm>
            <a:off x="0" y="764704"/>
            <a:ext cx="1763688" cy="457200"/>
          </a:xfrm>
          <a:prstGeom prst="homePlate">
            <a:avLst>
              <a:gd name="adj" fmla="val 59027"/>
            </a:avLst>
          </a:pr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fontAlgn="auto">
              <a:spcBef>
                <a:spcPts val="0"/>
              </a:spcBef>
              <a:spcAft>
                <a:spcPts val="0"/>
              </a:spcAft>
              <a:defRPr/>
            </a:pPr>
            <a:r>
              <a:rPr lang="zh-CN" altLang="en-US" b="1" dirty="0">
                <a:solidFill>
                  <a:schemeClr val="bg1"/>
                </a:solidFill>
                <a:latin typeface="微软雅黑" pitchFamily="34" charset="-122"/>
                <a:ea typeface="微软雅黑" pitchFamily="34" charset="-122"/>
              </a:rPr>
              <a:t>因子回测（</a:t>
            </a:r>
            <a:r>
              <a:rPr lang="en-US" altLang="zh-CN" b="1" dirty="0">
                <a:solidFill>
                  <a:schemeClr val="bg1"/>
                </a:solidFill>
                <a:latin typeface="微软雅黑" pitchFamily="34" charset="-122"/>
                <a:ea typeface="微软雅黑" pitchFamily="34" charset="-122"/>
              </a:rPr>
              <a:t>2</a:t>
            </a:r>
            <a:r>
              <a:rPr lang="zh-CN" altLang="en-US" b="1" dirty="0">
                <a:solidFill>
                  <a:schemeClr val="bg1"/>
                </a:solidFill>
                <a:latin typeface="微软雅黑" pitchFamily="34" charset="-122"/>
                <a:ea typeface="微软雅黑" pitchFamily="34" charset="-122"/>
              </a:rPr>
              <a:t>）</a:t>
            </a:r>
            <a:endParaRPr lang="en-US" altLang="ja-JP" b="1" dirty="0">
              <a:solidFill>
                <a:schemeClr val="bg1"/>
              </a:solidFill>
              <a:latin typeface="微软雅黑" pitchFamily="34" charset="-122"/>
              <a:ea typeface="微软雅黑" pitchFamily="34" charset="-122"/>
            </a:endParaRPr>
          </a:p>
        </p:txBody>
      </p:sp>
      <p:sp>
        <p:nvSpPr>
          <p:cNvPr id="23" name="AutoShape 19"/>
          <p:cNvSpPr>
            <a:spLocks noChangeArrowheads="1"/>
          </p:cNvSpPr>
          <p:nvPr/>
        </p:nvSpPr>
        <p:spPr bwMode="auto">
          <a:xfrm>
            <a:off x="107950" y="5751513"/>
            <a:ext cx="863600" cy="276225"/>
          </a:xfrm>
          <a:prstGeom prst="homePlate">
            <a:avLst>
              <a:gd name="adj" fmla="val 56855"/>
            </a:avLst>
          </a:prstGeom>
          <a:solidFill>
            <a:srgbClr val="CC0000"/>
          </a:solidFill>
          <a:ln w="9525">
            <a:noFill/>
            <a:miter lim="800000"/>
            <a:headEnd/>
            <a:tailEnd/>
          </a:ln>
        </p:spPr>
        <p:txBody>
          <a:bodyPr wrap="none" anchor="ctr"/>
          <a:lstStyle/>
          <a:p>
            <a:r>
              <a:rPr lang="en-US" altLang="ja-JP" sz="1600" b="1">
                <a:solidFill>
                  <a:schemeClr val="bg1"/>
                </a:solidFill>
                <a:latin typeface="Calibri" pitchFamily="34" charset="0"/>
                <a:ea typeface="MS PGothic" pitchFamily="34" charset="-128"/>
              </a:rPr>
              <a:t>MEMO</a:t>
            </a:r>
          </a:p>
        </p:txBody>
      </p:sp>
      <p:sp>
        <p:nvSpPr>
          <p:cNvPr id="2" name="矩形 1"/>
          <p:cNvSpPr/>
          <p:nvPr/>
        </p:nvSpPr>
        <p:spPr>
          <a:xfrm>
            <a:off x="90782" y="6069739"/>
            <a:ext cx="8801698" cy="369332"/>
          </a:xfrm>
          <a:prstGeom prst="rect">
            <a:avLst/>
          </a:prstGeom>
        </p:spPr>
        <p:txBody>
          <a:bodyPr wrap="square">
            <a:spAutoFit/>
          </a:bodyPr>
          <a:lstStyle/>
          <a:p>
            <a:r>
              <a:rPr lang="zh-CN" altLang="en-US" sz="1400" dirty="0">
                <a:solidFill>
                  <a:schemeClr val="bg1"/>
                </a:solidFill>
                <a:latin typeface="微软雅黑" panose="020B0503020204020204" pitchFamily="34" charset="-122"/>
                <a:ea typeface="微软雅黑" panose="020B0503020204020204" pitchFamily="34" charset="-122"/>
              </a:rPr>
              <a:t>页面显示了单个因子在所选期间的回测图，下方为相关数据和散点图</a:t>
            </a:r>
            <a:r>
              <a:rPr lang="zh-CN" altLang="en-US" dirty="0">
                <a:latin typeface="微软雅黑" panose="020B0503020204020204" pitchFamily="34" charset="-122"/>
                <a:ea typeface="微软雅黑" panose="020B0503020204020204" pitchFamily="34" charset="-122"/>
              </a:rPr>
              <a:t>。</a:t>
            </a:r>
          </a:p>
        </p:txBody>
      </p:sp>
    </p:spTree>
    <p:extLst>
      <p:ext uri="{BB962C8B-B14F-4D97-AF65-F5344CB8AC3E}">
        <p14:creationId xmlns:p14="http://schemas.microsoft.com/office/powerpoint/2010/main" val="1703333356"/>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19"/>
          <p:cNvSpPr>
            <a:spLocks noChangeArrowheads="1"/>
          </p:cNvSpPr>
          <p:nvPr/>
        </p:nvSpPr>
        <p:spPr bwMode="auto">
          <a:xfrm>
            <a:off x="1835696" y="838200"/>
            <a:ext cx="6840760" cy="517525"/>
          </a:xfrm>
          <a:prstGeom prst="rect">
            <a:avLst/>
          </a:prstGeom>
          <a:noFill/>
          <a:ln w="9525">
            <a:noFill/>
            <a:miter lim="800000"/>
            <a:headEnd/>
            <a:tailEnd/>
          </a:ln>
        </p:spPr>
        <p:txBody>
          <a:bodyPr anchor="ctr"/>
          <a:lstStyle/>
          <a:p>
            <a:pPr algn="just">
              <a:spcAft>
                <a:spcPts val="0"/>
              </a:spcAft>
              <a:defRPr/>
            </a:pPr>
            <a:r>
              <a:rPr lang="zh-CN" altLang="en-US" sz="1600" b="1" kern="100" dirty="0">
                <a:solidFill>
                  <a:schemeClr val="dk1"/>
                </a:solidFill>
                <a:latin typeface="微软雅黑" panose="020B0503020204020204" pitchFamily="34" charset="-122"/>
                <a:ea typeface="微软雅黑" panose="020B0503020204020204" pitchFamily="34" charset="-122"/>
                <a:cs typeface="Times New Roman"/>
              </a:rPr>
              <a:t>查看处于不同指标值区间内的股票的收益率对比、行业分布、风险等状况</a:t>
            </a:r>
            <a:endParaRPr lang="en-US" altLang="zh-CN" sz="1600" b="1" kern="100" dirty="0">
              <a:solidFill>
                <a:schemeClr val="dk1"/>
              </a:solidFill>
              <a:latin typeface="微软雅黑" panose="020B0503020204020204" pitchFamily="34" charset="-122"/>
              <a:ea typeface="微软雅黑" panose="020B0503020204020204" pitchFamily="34" charset="-122"/>
              <a:cs typeface="Times New Roman"/>
            </a:endParaRPr>
          </a:p>
        </p:txBody>
      </p:sp>
      <p:sp>
        <p:nvSpPr>
          <p:cNvPr id="35" name="AutoShape 20"/>
          <p:cNvSpPr>
            <a:spLocks noChangeArrowheads="1"/>
          </p:cNvSpPr>
          <p:nvPr/>
        </p:nvSpPr>
        <p:spPr bwMode="auto">
          <a:xfrm>
            <a:off x="0" y="5661025"/>
            <a:ext cx="742950" cy="276225"/>
          </a:xfrm>
          <a:prstGeom prst="homePlate">
            <a:avLst>
              <a:gd name="adj" fmla="val 56894"/>
            </a:avLst>
          </a:prstGeom>
          <a:solidFill>
            <a:srgbClr val="CC0000"/>
          </a:solidFill>
          <a:ln w="9525">
            <a:noFill/>
            <a:miter lim="800000"/>
            <a:headEnd/>
            <a:tailEnd/>
          </a:ln>
        </p:spPr>
        <p:txBody>
          <a:bodyPr wrap="none" anchor="ctr"/>
          <a:lstStyle/>
          <a:p>
            <a:r>
              <a:rPr lang="en-US" altLang="ja-JP" sz="1400" b="1">
                <a:solidFill>
                  <a:schemeClr val="bg1"/>
                </a:solidFill>
                <a:latin typeface="Calibri" pitchFamily="34" charset="0"/>
                <a:ea typeface="MS PGothic" pitchFamily="34" charset="-128"/>
              </a:rPr>
              <a:t>MEMO</a:t>
            </a:r>
          </a:p>
        </p:txBody>
      </p:sp>
      <p:sp>
        <p:nvSpPr>
          <p:cNvPr id="36" name="Text Box 32"/>
          <p:cNvSpPr txBox="1">
            <a:spLocks noChangeArrowheads="1"/>
          </p:cNvSpPr>
          <p:nvPr/>
        </p:nvSpPr>
        <p:spPr bwMode="auto">
          <a:xfrm>
            <a:off x="37778" y="172873"/>
            <a:ext cx="5180012" cy="584775"/>
          </a:xfrm>
          <a:prstGeom prst="rect">
            <a:avLst/>
          </a:prstGeom>
          <a:noFill/>
          <a:ln w="9525">
            <a:noFill/>
            <a:miter lim="800000"/>
            <a:headEnd/>
            <a:tailEnd/>
          </a:ln>
        </p:spPr>
        <p:txBody>
          <a:bodyPr>
            <a:spAutoFit/>
          </a:bodyPr>
          <a:lstStyle/>
          <a:p>
            <a:pPr>
              <a:spcBef>
                <a:spcPct val="50000"/>
              </a:spcBef>
            </a:pPr>
            <a:r>
              <a:rPr lang="zh-CN" altLang="en-US" sz="3200" b="1" dirty="0" smtClean="0">
                <a:solidFill>
                  <a:schemeClr val="accent6">
                    <a:lumMod val="75000"/>
                  </a:schemeClr>
                </a:solidFill>
                <a:latin typeface="微软雅黑" panose="020B0503020204020204" pitchFamily="34" charset="-122"/>
                <a:ea typeface="微软雅黑" panose="020B0503020204020204" pitchFamily="34" charset="-122"/>
              </a:rPr>
              <a:t>专项</a:t>
            </a:r>
            <a:r>
              <a:rPr lang="zh-CN" altLang="en-US" sz="3200" b="1" dirty="0">
                <a:solidFill>
                  <a:schemeClr val="accent6">
                    <a:lumMod val="75000"/>
                  </a:schemeClr>
                </a:solidFill>
                <a:latin typeface="微软雅黑" panose="020B0503020204020204" pitchFamily="34" charset="-122"/>
                <a:ea typeface="微软雅黑" panose="020B0503020204020204" pitchFamily="34" charset="-122"/>
              </a:rPr>
              <a:t>分析</a:t>
            </a:r>
            <a:r>
              <a:rPr lang="en-US" altLang="zh-CN" sz="3200" b="1" dirty="0">
                <a:solidFill>
                  <a:schemeClr val="accent6">
                    <a:lumMod val="75000"/>
                  </a:schemeClr>
                </a:solidFill>
                <a:latin typeface="微软雅黑" panose="020B0503020204020204" pitchFamily="34" charset="-122"/>
                <a:ea typeface="微软雅黑" panose="020B0503020204020204" pitchFamily="34" charset="-122"/>
              </a:rPr>
              <a:t>-</a:t>
            </a:r>
            <a:r>
              <a:rPr lang="zh-CN" altLang="en-US" sz="3200" b="1" dirty="0">
                <a:solidFill>
                  <a:schemeClr val="accent6">
                    <a:lumMod val="75000"/>
                  </a:schemeClr>
                </a:solidFill>
                <a:latin typeface="微软雅黑" panose="020B0503020204020204" pitchFamily="34" charset="-122"/>
                <a:ea typeface="微软雅黑" panose="020B0503020204020204" pitchFamily="34" charset="-122"/>
              </a:rPr>
              <a:t>区间回</a:t>
            </a:r>
            <a:r>
              <a:rPr lang="zh-CN" altLang="en-US" sz="3200" b="1" dirty="0" smtClean="0">
                <a:solidFill>
                  <a:schemeClr val="accent6">
                    <a:lumMod val="75000"/>
                  </a:schemeClr>
                </a:solidFill>
                <a:latin typeface="微软雅黑" panose="020B0503020204020204" pitchFamily="34" charset="-122"/>
                <a:ea typeface="微软雅黑" panose="020B0503020204020204" pitchFamily="34" charset="-122"/>
              </a:rPr>
              <a:t>测</a:t>
            </a:r>
            <a:endParaRPr lang="en-US" altLang="ja-JP" sz="3200" dirty="0">
              <a:solidFill>
                <a:schemeClr val="bg1"/>
              </a:solidFill>
              <a:latin typeface="微软雅黑"/>
              <a:ea typeface="微软雅黑"/>
              <a:cs typeface="微软雅黑"/>
            </a:endParaRPr>
          </a:p>
        </p:txBody>
      </p:sp>
      <p:sp>
        <p:nvSpPr>
          <p:cNvPr id="37" name="AutoShape 4"/>
          <p:cNvSpPr>
            <a:spLocks noChangeArrowheads="1"/>
          </p:cNvSpPr>
          <p:nvPr/>
        </p:nvSpPr>
        <p:spPr bwMode="auto">
          <a:xfrm>
            <a:off x="0" y="838200"/>
            <a:ext cx="1475656" cy="457200"/>
          </a:xfrm>
          <a:prstGeom prst="homePlate">
            <a:avLst>
              <a:gd name="adj" fmla="val 59027"/>
            </a:avLst>
          </a:pr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fontAlgn="auto">
              <a:spcBef>
                <a:spcPts val="0"/>
              </a:spcBef>
              <a:spcAft>
                <a:spcPts val="0"/>
              </a:spcAft>
              <a:defRPr/>
            </a:pPr>
            <a:r>
              <a:rPr lang="zh-CN" altLang="en-US" b="1" dirty="0">
                <a:solidFill>
                  <a:schemeClr val="bg1"/>
                </a:solidFill>
                <a:latin typeface="微软雅黑" pitchFamily="34" charset="-122"/>
                <a:ea typeface="微软雅黑" pitchFamily="34" charset="-122"/>
              </a:rPr>
              <a:t>区间回测</a:t>
            </a:r>
            <a:endParaRPr lang="en-US" altLang="ja-JP" b="1" dirty="0">
              <a:solidFill>
                <a:schemeClr val="bg1"/>
              </a:solidFill>
              <a:latin typeface="微软雅黑" pitchFamily="34" charset="-122"/>
              <a:ea typeface="微软雅黑" pitchFamily="34" charset="-122"/>
            </a:endParaRPr>
          </a:p>
        </p:txBody>
      </p:sp>
      <p:pic>
        <p:nvPicPr>
          <p:cNvPr id="1026" name="Picture 2"/>
          <p:cNvPicPr>
            <a:picLocks noChangeAspect="1" noChangeArrowheads="1"/>
          </p:cNvPicPr>
          <p:nvPr/>
        </p:nvPicPr>
        <p:blipFill>
          <a:blip r:embed="rId3" cstate="print"/>
          <a:srcRect/>
          <a:stretch>
            <a:fillRect/>
          </a:stretch>
        </p:blipFill>
        <p:spPr bwMode="auto">
          <a:xfrm>
            <a:off x="251520" y="1412776"/>
            <a:ext cx="2232248" cy="3816424"/>
          </a:xfrm>
          <a:prstGeom prst="rect">
            <a:avLst/>
          </a:prstGeom>
          <a:noFill/>
          <a:ln w="9525">
            <a:noFill/>
            <a:miter lim="800000"/>
            <a:headEnd/>
            <a:tailEnd/>
          </a:ln>
        </p:spPr>
      </p:pic>
      <p:sp>
        <p:nvSpPr>
          <p:cNvPr id="9" name="AutoShape 37"/>
          <p:cNvSpPr>
            <a:spLocks noChangeArrowheads="1"/>
          </p:cNvSpPr>
          <p:nvPr/>
        </p:nvSpPr>
        <p:spPr bwMode="auto">
          <a:xfrm>
            <a:off x="2987824" y="2996952"/>
            <a:ext cx="388937" cy="698500"/>
          </a:xfrm>
          <a:prstGeom prst="rightArrow">
            <a:avLst>
              <a:gd name="adj1" fmla="val 50000"/>
              <a:gd name="adj2" fmla="val 42042"/>
            </a:avLst>
          </a:prstGeom>
          <a:solidFill>
            <a:srgbClr val="3364FF"/>
          </a:solidFill>
          <a:ln w="9525" algn="ctr">
            <a:noFill/>
            <a:miter lim="800000"/>
            <a:headEnd/>
            <a:tailEnd/>
          </a:ln>
          <a:effectLst>
            <a:outerShdw dist="35921" dir="2700000" algn="ctr" rotWithShape="0">
              <a:schemeClr val="bg2"/>
            </a:outerShdw>
          </a:effectLst>
        </p:spPr>
        <p:txBody>
          <a:bodyPr wrap="none" lIns="90000" tIns="46800" rIns="90000" bIns="46800" anchor="ctr"/>
          <a:lstStyle/>
          <a:p>
            <a:pPr>
              <a:defRPr/>
            </a:pPr>
            <a:endParaRPr lang="zh-CN" altLang="en-US">
              <a:latin typeface="Calibri" pitchFamily="34" charset="0"/>
              <a:ea typeface="MS PGothic" pitchFamily="34" charset="-128"/>
            </a:endParaRPr>
          </a:p>
        </p:txBody>
      </p:sp>
      <p:sp>
        <p:nvSpPr>
          <p:cNvPr id="10" name="AutoShape 13"/>
          <p:cNvSpPr>
            <a:spLocks noChangeArrowheads="1"/>
          </p:cNvSpPr>
          <p:nvPr/>
        </p:nvSpPr>
        <p:spPr bwMode="auto">
          <a:xfrm flipH="1">
            <a:off x="1979712" y="1988840"/>
            <a:ext cx="1296145" cy="576064"/>
          </a:xfrm>
          <a:prstGeom prst="wedgeRoundRectCallout">
            <a:avLst>
              <a:gd name="adj1" fmla="val 77963"/>
              <a:gd name="adj2" fmla="val -32917"/>
              <a:gd name="adj3" fmla="val 16667"/>
            </a:avLst>
          </a:prstGeom>
          <a:solidFill>
            <a:schemeClr val="bg1"/>
          </a:solidFill>
          <a:ln w="28575">
            <a:solidFill>
              <a:srgbClr val="3366FF"/>
            </a:solidFill>
            <a:miter lim="800000"/>
            <a:headEnd/>
            <a:tailEnd/>
          </a:ln>
          <a:effectLst>
            <a:outerShdw dist="63500" dir="3187806" algn="ctr" rotWithShape="0">
              <a:schemeClr val="bg2">
                <a:alpha val="50000"/>
              </a:schemeClr>
            </a:outerShdw>
          </a:effectLst>
        </p:spPr>
        <p:txBody>
          <a:bodyPr/>
          <a:lstStyle/>
          <a:p>
            <a:pPr fontAlgn="auto">
              <a:spcBef>
                <a:spcPts val="0"/>
              </a:spcBef>
              <a:spcAft>
                <a:spcPts val="0"/>
              </a:spcAft>
              <a:defRPr/>
            </a:pPr>
            <a:r>
              <a:rPr lang="zh-CN" altLang="en-US" sz="1000" dirty="0" smtClean="0">
                <a:latin typeface="黑体" pitchFamily="2" charset="-122"/>
                <a:ea typeface="黑体" pitchFamily="2" charset="-122"/>
              </a:rPr>
              <a:t>条件设置区：板块的选择、指标选择</a:t>
            </a:r>
            <a:endParaRPr lang="en-US" altLang="ja-JP" sz="1000" dirty="0">
              <a:latin typeface="黑体" pitchFamily="2" charset="-122"/>
              <a:ea typeface="黑体" pitchFamily="2" charset="-122"/>
            </a:endParaRPr>
          </a:p>
        </p:txBody>
      </p:sp>
      <p:sp>
        <p:nvSpPr>
          <p:cNvPr id="11" name="AutoShape 13"/>
          <p:cNvSpPr>
            <a:spLocks noChangeArrowheads="1"/>
          </p:cNvSpPr>
          <p:nvPr/>
        </p:nvSpPr>
        <p:spPr bwMode="auto">
          <a:xfrm flipH="1">
            <a:off x="2051720" y="4365104"/>
            <a:ext cx="1296145" cy="576064"/>
          </a:xfrm>
          <a:prstGeom prst="wedgeRoundRectCallout">
            <a:avLst>
              <a:gd name="adj1" fmla="val 77963"/>
              <a:gd name="adj2" fmla="val -32917"/>
              <a:gd name="adj3" fmla="val 16667"/>
            </a:avLst>
          </a:prstGeom>
          <a:solidFill>
            <a:schemeClr val="bg1"/>
          </a:solidFill>
          <a:ln w="28575">
            <a:solidFill>
              <a:srgbClr val="3366FF"/>
            </a:solidFill>
            <a:miter lim="800000"/>
            <a:headEnd/>
            <a:tailEnd/>
          </a:ln>
          <a:effectLst>
            <a:outerShdw dist="63500" dir="3187806" algn="ctr" rotWithShape="0">
              <a:schemeClr val="bg2">
                <a:alpha val="50000"/>
              </a:schemeClr>
            </a:outerShdw>
          </a:effectLst>
        </p:spPr>
        <p:txBody>
          <a:bodyPr/>
          <a:lstStyle/>
          <a:p>
            <a:pPr algn="ctr" fontAlgn="auto">
              <a:spcBef>
                <a:spcPts val="0"/>
              </a:spcBef>
              <a:spcAft>
                <a:spcPts val="0"/>
              </a:spcAft>
              <a:defRPr/>
            </a:pPr>
            <a:r>
              <a:rPr lang="zh-CN" altLang="en-US" sz="1000" dirty="0" smtClean="0">
                <a:latin typeface="黑体" pitchFamily="2" charset="-122"/>
                <a:ea typeface="黑体" pitchFamily="2" charset="-122"/>
              </a:rPr>
              <a:t>选择分析的</a:t>
            </a:r>
            <a:endParaRPr lang="en-US" altLang="zh-CN" sz="1000" dirty="0" smtClean="0">
              <a:latin typeface="黑体" pitchFamily="2" charset="-122"/>
              <a:ea typeface="黑体" pitchFamily="2" charset="-122"/>
            </a:endParaRPr>
          </a:p>
          <a:p>
            <a:pPr algn="ctr" fontAlgn="auto">
              <a:spcBef>
                <a:spcPts val="0"/>
              </a:spcBef>
              <a:spcAft>
                <a:spcPts val="0"/>
              </a:spcAft>
              <a:defRPr/>
            </a:pPr>
            <a:r>
              <a:rPr lang="zh-CN" altLang="en-US" sz="1000" dirty="0" smtClean="0">
                <a:latin typeface="黑体" pitchFamily="2" charset="-122"/>
                <a:ea typeface="黑体" pitchFamily="2" charset="-122"/>
              </a:rPr>
              <a:t>周期（年</a:t>
            </a:r>
            <a:r>
              <a:rPr lang="en-US" altLang="zh-CN" sz="1000" dirty="0" smtClean="0">
                <a:latin typeface="黑体" pitchFamily="2" charset="-122"/>
                <a:ea typeface="黑体" pitchFamily="2" charset="-122"/>
              </a:rPr>
              <a:t>/</a:t>
            </a:r>
            <a:r>
              <a:rPr lang="zh-CN" altLang="en-US" sz="1000" dirty="0" smtClean="0">
                <a:latin typeface="黑体" pitchFamily="2" charset="-122"/>
                <a:ea typeface="黑体" pitchFamily="2" charset="-122"/>
              </a:rPr>
              <a:t>月</a:t>
            </a:r>
            <a:r>
              <a:rPr lang="en-US" altLang="zh-CN" sz="1000" dirty="0" smtClean="0">
                <a:latin typeface="黑体" pitchFamily="2" charset="-122"/>
                <a:ea typeface="黑体" pitchFamily="2" charset="-122"/>
              </a:rPr>
              <a:t>/</a:t>
            </a:r>
            <a:r>
              <a:rPr lang="zh-CN" altLang="en-US" sz="1000" dirty="0" smtClean="0">
                <a:latin typeface="黑体" pitchFamily="2" charset="-122"/>
                <a:ea typeface="黑体" pitchFamily="2" charset="-122"/>
              </a:rPr>
              <a:t>日）</a:t>
            </a:r>
            <a:endParaRPr lang="zh-CN" altLang="en-US" sz="1000" dirty="0">
              <a:latin typeface="黑体" pitchFamily="2" charset="-122"/>
              <a:ea typeface="黑体" pitchFamily="2" charset="-122"/>
            </a:endParaRPr>
          </a:p>
        </p:txBody>
      </p:sp>
      <p:pic>
        <p:nvPicPr>
          <p:cNvPr id="1029" name="Picture 5"/>
          <p:cNvPicPr>
            <a:picLocks noChangeAspect="1" noChangeArrowheads="1"/>
          </p:cNvPicPr>
          <p:nvPr/>
        </p:nvPicPr>
        <p:blipFill>
          <a:blip r:embed="rId4" cstate="print"/>
          <a:srcRect/>
          <a:stretch>
            <a:fillRect/>
          </a:stretch>
        </p:blipFill>
        <p:spPr bwMode="auto">
          <a:xfrm>
            <a:off x="3419872" y="1412776"/>
            <a:ext cx="5400600" cy="4392488"/>
          </a:xfrm>
          <a:prstGeom prst="rect">
            <a:avLst/>
          </a:prstGeom>
          <a:noFill/>
          <a:ln w="9525">
            <a:noFill/>
            <a:miter lim="800000"/>
            <a:headEnd/>
            <a:tailEnd/>
          </a:ln>
        </p:spPr>
      </p:pic>
      <p:sp>
        <p:nvSpPr>
          <p:cNvPr id="19" name="AutoShape 13"/>
          <p:cNvSpPr>
            <a:spLocks noChangeArrowheads="1"/>
          </p:cNvSpPr>
          <p:nvPr/>
        </p:nvSpPr>
        <p:spPr bwMode="auto">
          <a:xfrm flipH="1">
            <a:off x="6804247" y="2780928"/>
            <a:ext cx="1296145" cy="360040"/>
          </a:xfrm>
          <a:prstGeom prst="wedgeRoundRectCallout">
            <a:avLst>
              <a:gd name="adj1" fmla="val 77963"/>
              <a:gd name="adj2" fmla="val -32917"/>
              <a:gd name="adj3" fmla="val 16667"/>
            </a:avLst>
          </a:prstGeom>
          <a:solidFill>
            <a:schemeClr val="bg1"/>
          </a:solidFill>
          <a:ln w="28575">
            <a:solidFill>
              <a:srgbClr val="3366FF"/>
            </a:solidFill>
            <a:miter lim="800000"/>
            <a:headEnd/>
            <a:tailEnd/>
          </a:ln>
          <a:effectLst>
            <a:outerShdw dist="63500" dir="3187806" algn="ctr" rotWithShape="0">
              <a:schemeClr val="bg2">
                <a:alpha val="50000"/>
              </a:schemeClr>
            </a:outerShdw>
          </a:effectLst>
        </p:spPr>
        <p:txBody>
          <a:bodyPr/>
          <a:lstStyle/>
          <a:p>
            <a:pPr algn="ctr" fontAlgn="auto">
              <a:spcBef>
                <a:spcPts val="0"/>
              </a:spcBef>
              <a:spcAft>
                <a:spcPts val="0"/>
              </a:spcAft>
              <a:defRPr/>
            </a:pPr>
            <a:r>
              <a:rPr lang="zh-CN" altLang="en-US" sz="1000" dirty="0" smtClean="0">
                <a:latin typeface="黑体" pitchFamily="2" charset="-122"/>
                <a:ea typeface="黑体" pitchFamily="2" charset="-122"/>
              </a:rPr>
              <a:t>标签内容切换</a:t>
            </a:r>
            <a:endParaRPr lang="zh-CN" altLang="en-US" sz="1000" dirty="0">
              <a:latin typeface="黑体" pitchFamily="2" charset="-122"/>
              <a:ea typeface="黑体" pitchFamily="2" charset="-122"/>
            </a:endParaRPr>
          </a:p>
        </p:txBody>
      </p:sp>
      <p:sp>
        <p:nvSpPr>
          <p:cNvPr id="2" name="矩形 1"/>
          <p:cNvSpPr/>
          <p:nvPr/>
        </p:nvSpPr>
        <p:spPr>
          <a:xfrm>
            <a:off x="128588" y="5941620"/>
            <a:ext cx="8691884" cy="523220"/>
          </a:xfrm>
          <a:prstGeom prst="rect">
            <a:avLst/>
          </a:prstGeom>
        </p:spPr>
        <p:txBody>
          <a:bodyPr wrap="square">
            <a:spAutoFit/>
          </a:bodyPr>
          <a:lstStyle/>
          <a:p>
            <a:r>
              <a:rPr lang="zh-CN" altLang="en-US" sz="1400" dirty="0">
                <a:solidFill>
                  <a:schemeClr val="bg1"/>
                </a:solidFill>
                <a:latin typeface="微软雅黑" panose="020B0503020204020204" pitchFamily="34" charset="-122"/>
                <a:ea typeface="微软雅黑" panose="020B0503020204020204" pitchFamily="34" charset="-122"/>
              </a:rPr>
              <a:t>左图是区间回测页面，为左右结果，左侧为设置的条件模板和列表，右侧为运行结果；左图是运行结果区各标签下的显示内容</a:t>
            </a:r>
          </a:p>
        </p:txBody>
      </p:sp>
    </p:spTree>
    <p:extLst>
      <p:ext uri="{BB962C8B-B14F-4D97-AF65-F5344CB8AC3E}">
        <p14:creationId xmlns:p14="http://schemas.microsoft.com/office/powerpoint/2010/main" val="1455171093"/>
      </p:ext>
    </p:extLst>
  </p:cSld>
  <p:clrMapOvr>
    <a:masterClrMapping/>
  </p:clrMapOvr>
  <p:transition>
    <p:cut/>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3" name="Picture 5"/>
          <p:cNvPicPr>
            <a:picLocks noChangeAspect="1" noChangeArrowheads="1"/>
          </p:cNvPicPr>
          <p:nvPr/>
        </p:nvPicPr>
        <p:blipFill>
          <a:blip r:embed="rId3" cstate="print"/>
          <a:srcRect/>
          <a:stretch>
            <a:fillRect/>
          </a:stretch>
        </p:blipFill>
        <p:spPr bwMode="auto">
          <a:xfrm>
            <a:off x="3923928" y="3933056"/>
            <a:ext cx="4608512" cy="1800200"/>
          </a:xfrm>
          <a:prstGeom prst="rect">
            <a:avLst/>
          </a:prstGeom>
          <a:noFill/>
          <a:ln w="9525">
            <a:noFill/>
            <a:miter lim="800000"/>
            <a:headEnd/>
            <a:tailEnd/>
          </a:ln>
        </p:spPr>
      </p:pic>
      <p:sp>
        <p:nvSpPr>
          <p:cNvPr id="21" name="Text Box 40"/>
          <p:cNvSpPr txBox="1">
            <a:spLocks noChangeArrowheads="1"/>
          </p:cNvSpPr>
          <p:nvPr/>
        </p:nvSpPr>
        <p:spPr bwMode="auto">
          <a:xfrm>
            <a:off x="250824" y="179389"/>
            <a:ext cx="6337399" cy="2062103"/>
          </a:xfrm>
          <a:prstGeom prst="rect">
            <a:avLst/>
          </a:prstGeom>
          <a:noFill/>
          <a:ln w="9525">
            <a:noFill/>
            <a:miter lim="800000"/>
            <a:headEnd/>
            <a:tailEnd/>
          </a:ln>
        </p:spPr>
        <p:txBody>
          <a:bodyPr wrap="square">
            <a:spAutoFit/>
          </a:bodyPr>
          <a:lstStyle/>
          <a:p>
            <a:pPr>
              <a:spcBef>
                <a:spcPct val="50000"/>
              </a:spcBef>
            </a:pPr>
            <a:r>
              <a:rPr lang="zh-CN" altLang="en-US" sz="3200" b="1" dirty="0" smtClean="0">
                <a:solidFill>
                  <a:schemeClr val="accent6">
                    <a:lumMod val="75000"/>
                  </a:schemeClr>
                </a:solidFill>
                <a:latin typeface="微软雅黑" panose="020B0503020204020204" pitchFamily="34" charset="-122"/>
                <a:ea typeface="微软雅黑" panose="020B0503020204020204" pitchFamily="34" charset="-122"/>
              </a:rPr>
              <a:t>专项</a:t>
            </a:r>
            <a:r>
              <a:rPr lang="zh-CN" altLang="en-US" sz="3200" b="1" dirty="0">
                <a:solidFill>
                  <a:schemeClr val="accent6">
                    <a:lumMod val="75000"/>
                  </a:schemeClr>
                </a:solidFill>
                <a:latin typeface="微软雅黑" panose="020B0503020204020204" pitchFamily="34" charset="-122"/>
                <a:ea typeface="微软雅黑" panose="020B0503020204020204" pitchFamily="34" charset="-122"/>
              </a:rPr>
              <a:t>分析</a:t>
            </a:r>
            <a:r>
              <a:rPr lang="en-US" altLang="zh-CN" sz="3200" b="1" dirty="0">
                <a:solidFill>
                  <a:schemeClr val="accent6">
                    <a:lumMod val="75000"/>
                  </a:schemeClr>
                </a:solidFill>
                <a:latin typeface="微软雅黑" panose="020B0503020204020204" pitchFamily="34" charset="-122"/>
                <a:ea typeface="微软雅黑" panose="020B0503020204020204" pitchFamily="34" charset="-122"/>
              </a:rPr>
              <a:t>-</a:t>
            </a:r>
            <a:r>
              <a:rPr lang="zh-CN" altLang="en-US" sz="3200" b="1" dirty="0">
                <a:solidFill>
                  <a:schemeClr val="accent6">
                    <a:lumMod val="75000"/>
                  </a:schemeClr>
                </a:solidFill>
                <a:latin typeface="微软雅黑" panose="020B0503020204020204" pitchFamily="34" charset="-122"/>
                <a:ea typeface="微软雅黑" panose="020B0503020204020204" pitchFamily="34" charset="-122"/>
              </a:rPr>
              <a:t>事件</a:t>
            </a:r>
            <a:r>
              <a:rPr lang="zh-CN" altLang="en-US" sz="3200" b="1" dirty="0" smtClean="0">
                <a:solidFill>
                  <a:schemeClr val="accent6">
                    <a:lumMod val="75000"/>
                  </a:schemeClr>
                </a:solidFill>
                <a:latin typeface="微软雅黑" panose="020B0503020204020204" pitchFamily="34" charset="-122"/>
                <a:ea typeface="微软雅黑" panose="020B0503020204020204" pitchFamily="34" charset="-122"/>
              </a:rPr>
              <a:t>分析</a:t>
            </a:r>
            <a:endParaRPr lang="en-US" altLang="ja-JP" sz="3200" dirty="0">
              <a:solidFill>
                <a:schemeClr val="bg1"/>
              </a:solidFill>
              <a:latin typeface="微软雅黑"/>
              <a:ea typeface="微软雅黑"/>
              <a:cs typeface="微软雅黑"/>
            </a:endParaRPr>
          </a:p>
          <a:p>
            <a:pPr>
              <a:spcBef>
                <a:spcPct val="50000"/>
              </a:spcBef>
            </a:pPr>
            <a:endParaRPr lang="en-US" altLang="ja-JP" sz="3200" dirty="0" smtClean="0">
              <a:solidFill>
                <a:schemeClr val="bg1"/>
              </a:solidFill>
              <a:latin typeface="微软雅黑"/>
              <a:ea typeface="微软雅黑"/>
              <a:cs typeface="微软雅黑"/>
            </a:endParaRPr>
          </a:p>
          <a:p>
            <a:pPr>
              <a:spcBef>
                <a:spcPct val="50000"/>
              </a:spcBef>
            </a:pPr>
            <a:endParaRPr lang="en-US" altLang="ja-JP" sz="3200" dirty="0">
              <a:solidFill>
                <a:schemeClr val="bg1"/>
              </a:solidFill>
              <a:latin typeface="微软雅黑"/>
              <a:ea typeface="微软雅黑"/>
              <a:cs typeface="微软雅黑"/>
            </a:endParaRPr>
          </a:p>
        </p:txBody>
      </p:sp>
      <p:sp>
        <p:nvSpPr>
          <p:cNvPr id="22" name="Rectangle 22"/>
          <p:cNvSpPr>
            <a:spLocks noChangeArrowheads="1"/>
          </p:cNvSpPr>
          <p:nvPr/>
        </p:nvSpPr>
        <p:spPr bwMode="auto">
          <a:xfrm>
            <a:off x="2051721" y="889000"/>
            <a:ext cx="5473030" cy="307975"/>
          </a:xfrm>
          <a:prstGeom prst="rect">
            <a:avLst/>
          </a:prstGeom>
          <a:noFill/>
          <a:ln w="9525">
            <a:noFill/>
            <a:miter lim="800000"/>
            <a:headEnd/>
            <a:tailEnd/>
          </a:ln>
        </p:spPr>
        <p:txBody>
          <a:bodyPr wrap="square" anchor="ctr">
            <a:spAutoFit/>
          </a:bodyPr>
          <a:lstStyle/>
          <a:p>
            <a:pPr algn="just">
              <a:spcAft>
                <a:spcPts val="0"/>
              </a:spcAft>
              <a:defRPr/>
            </a:pPr>
            <a:r>
              <a:rPr lang="zh-CN" altLang="en-US" sz="1400" b="1" kern="100" dirty="0">
                <a:latin typeface="微软雅黑" panose="020B0503020204020204" pitchFamily="34" charset="-122"/>
                <a:ea typeface="微软雅黑" panose="020B0503020204020204" pitchFamily="34" charset="-122"/>
                <a:cs typeface="Times New Roman"/>
              </a:rPr>
              <a:t>对比研究员对某些股票的收益预测调整前后的市场表现情况</a:t>
            </a:r>
            <a:endParaRPr lang="zh-CN" altLang="zh-CN" sz="1400" b="1" kern="100" dirty="0">
              <a:latin typeface="微软雅黑" panose="020B0503020204020204" pitchFamily="34" charset="-122"/>
              <a:ea typeface="微软雅黑" panose="020B0503020204020204" pitchFamily="34" charset="-122"/>
              <a:cs typeface="Times New Roman"/>
            </a:endParaRPr>
          </a:p>
        </p:txBody>
      </p:sp>
      <p:sp>
        <p:nvSpPr>
          <p:cNvPr id="24" name="AutoShape 18"/>
          <p:cNvSpPr>
            <a:spLocks noChangeArrowheads="1"/>
          </p:cNvSpPr>
          <p:nvPr/>
        </p:nvSpPr>
        <p:spPr bwMode="auto">
          <a:xfrm>
            <a:off x="34925" y="5816600"/>
            <a:ext cx="852488" cy="276225"/>
          </a:xfrm>
          <a:prstGeom prst="homePlate">
            <a:avLst>
              <a:gd name="adj" fmla="val 56881"/>
            </a:avLst>
          </a:prstGeom>
          <a:solidFill>
            <a:srgbClr val="CC0000"/>
          </a:solidFill>
          <a:ln w="9525">
            <a:noFill/>
            <a:miter lim="800000"/>
            <a:headEnd/>
            <a:tailEnd/>
          </a:ln>
        </p:spPr>
        <p:txBody>
          <a:bodyPr wrap="none" anchor="ctr"/>
          <a:lstStyle/>
          <a:p>
            <a:r>
              <a:rPr lang="en-US" altLang="ja-JP" sz="1600" b="1">
                <a:solidFill>
                  <a:schemeClr val="bg1"/>
                </a:solidFill>
                <a:latin typeface="Calibri" pitchFamily="34" charset="0"/>
                <a:ea typeface="MS PGothic" pitchFamily="34" charset="-128"/>
              </a:rPr>
              <a:t>MEMO</a:t>
            </a:r>
          </a:p>
        </p:txBody>
      </p:sp>
      <p:sp>
        <p:nvSpPr>
          <p:cNvPr id="25" name="AutoShape 4"/>
          <p:cNvSpPr>
            <a:spLocks noChangeArrowheads="1"/>
          </p:cNvSpPr>
          <p:nvPr/>
        </p:nvSpPr>
        <p:spPr bwMode="auto">
          <a:xfrm>
            <a:off x="1" y="838200"/>
            <a:ext cx="1331639" cy="457200"/>
          </a:xfrm>
          <a:prstGeom prst="homePlate">
            <a:avLst>
              <a:gd name="adj" fmla="val 59027"/>
            </a:avLst>
          </a:pr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fontAlgn="auto">
              <a:spcBef>
                <a:spcPts val="0"/>
              </a:spcBef>
              <a:spcAft>
                <a:spcPts val="0"/>
              </a:spcAft>
              <a:defRPr/>
            </a:pPr>
            <a:r>
              <a:rPr lang="zh-CN" altLang="en-US" b="1" dirty="0">
                <a:solidFill>
                  <a:schemeClr val="bg1"/>
                </a:solidFill>
                <a:latin typeface="微软雅黑" pitchFamily="34" charset="-122"/>
                <a:ea typeface="微软雅黑" pitchFamily="34" charset="-122"/>
              </a:rPr>
              <a:t>事件分析</a:t>
            </a:r>
            <a:endParaRPr lang="en-US" altLang="ja-JP" b="1" dirty="0">
              <a:solidFill>
                <a:schemeClr val="bg1"/>
              </a:solidFill>
              <a:latin typeface="微软雅黑" pitchFamily="34" charset="-122"/>
              <a:ea typeface="微软雅黑" pitchFamily="34" charset="-122"/>
            </a:endParaRPr>
          </a:p>
        </p:txBody>
      </p:sp>
      <p:pic>
        <p:nvPicPr>
          <p:cNvPr id="2050" name="Picture 2"/>
          <p:cNvPicPr>
            <a:picLocks noChangeAspect="1" noChangeArrowheads="1"/>
          </p:cNvPicPr>
          <p:nvPr/>
        </p:nvPicPr>
        <p:blipFill>
          <a:blip r:embed="rId4" cstate="print"/>
          <a:srcRect/>
          <a:stretch>
            <a:fillRect/>
          </a:stretch>
        </p:blipFill>
        <p:spPr bwMode="auto">
          <a:xfrm>
            <a:off x="323528" y="1340768"/>
            <a:ext cx="2664296" cy="2520280"/>
          </a:xfrm>
          <a:prstGeom prst="rect">
            <a:avLst/>
          </a:prstGeom>
          <a:noFill/>
          <a:ln w="9525">
            <a:noFill/>
            <a:miter lim="800000"/>
            <a:headEnd/>
            <a:tailEnd/>
          </a:ln>
        </p:spPr>
      </p:pic>
      <p:pic>
        <p:nvPicPr>
          <p:cNvPr id="2051" name="Picture 3"/>
          <p:cNvPicPr>
            <a:picLocks noChangeAspect="1" noChangeArrowheads="1"/>
          </p:cNvPicPr>
          <p:nvPr/>
        </p:nvPicPr>
        <p:blipFill>
          <a:blip r:embed="rId5" cstate="print"/>
          <a:srcRect/>
          <a:stretch>
            <a:fillRect/>
          </a:stretch>
        </p:blipFill>
        <p:spPr bwMode="auto">
          <a:xfrm>
            <a:off x="323528" y="4005064"/>
            <a:ext cx="3312368" cy="1656184"/>
          </a:xfrm>
          <a:prstGeom prst="rect">
            <a:avLst/>
          </a:prstGeom>
          <a:noFill/>
          <a:ln w="9525">
            <a:noFill/>
            <a:miter lim="800000"/>
            <a:headEnd/>
            <a:tailEnd/>
          </a:ln>
        </p:spPr>
      </p:pic>
      <p:sp>
        <p:nvSpPr>
          <p:cNvPr id="10" name="AutoShape 37"/>
          <p:cNvSpPr>
            <a:spLocks noChangeArrowheads="1"/>
          </p:cNvSpPr>
          <p:nvPr/>
        </p:nvSpPr>
        <p:spPr bwMode="auto">
          <a:xfrm>
            <a:off x="3131840" y="2564904"/>
            <a:ext cx="648072" cy="698500"/>
          </a:xfrm>
          <a:prstGeom prst="rightArrow">
            <a:avLst>
              <a:gd name="adj1" fmla="val 50000"/>
              <a:gd name="adj2" fmla="val 42042"/>
            </a:avLst>
          </a:prstGeom>
          <a:solidFill>
            <a:srgbClr val="3364FF"/>
          </a:solidFill>
          <a:ln w="9525" algn="ctr">
            <a:noFill/>
            <a:miter lim="800000"/>
            <a:headEnd/>
            <a:tailEnd/>
          </a:ln>
          <a:effectLst>
            <a:outerShdw dist="35921" dir="2700000" algn="ctr" rotWithShape="0">
              <a:schemeClr val="bg2"/>
            </a:outerShdw>
          </a:effectLst>
        </p:spPr>
        <p:txBody>
          <a:bodyPr wrap="none" lIns="90000" tIns="46800" rIns="90000" bIns="46800" anchor="ctr"/>
          <a:lstStyle/>
          <a:p>
            <a:pPr>
              <a:defRPr/>
            </a:pPr>
            <a:endParaRPr lang="zh-CN" altLang="en-US">
              <a:latin typeface="Calibri" pitchFamily="34" charset="0"/>
              <a:ea typeface="MS PGothic" pitchFamily="34" charset="-128"/>
            </a:endParaRPr>
          </a:p>
        </p:txBody>
      </p:sp>
      <p:sp>
        <p:nvSpPr>
          <p:cNvPr id="11" name="AutoShape 13"/>
          <p:cNvSpPr>
            <a:spLocks noChangeArrowheads="1"/>
          </p:cNvSpPr>
          <p:nvPr/>
        </p:nvSpPr>
        <p:spPr bwMode="auto">
          <a:xfrm flipH="1">
            <a:off x="1979712" y="1988840"/>
            <a:ext cx="1296145" cy="576064"/>
          </a:xfrm>
          <a:prstGeom prst="wedgeRoundRectCallout">
            <a:avLst>
              <a:gd name="adj1" fmla="val 77963"/>
              <a:gd name="adj2" fmla="val -32917"/>
              <a:gd name="adj3" fmla="val 16667"/>
            </a:avLst>
          </a:prstGeom>
          <a:solidFill>
            <a:schemeClr val="bg1"/>
          </a:solidFill>
          <a:ln w="28575">
            <a:solidFill>
              <a:srgbClr val="3366FF"/>
            </a:solidFill>
            <a:miter lim="800000"/>
            <a:headEnd/>
            <a:tailEnd/>
          </a:ln>
          <a:effectLst>
            <a:outerShdw dist="63500" dir="3187806" algn="ctr" rotWithShape="0">
              <a:schemeClr val="bg2">
                <a:alpha val="50000"/>
              </a:schemeClr>
            </a:outerShdw>
          </a:effectLst>
        </p:spPr>
        <p:txBody>
          <a:bodyPr/>
          <a:lstStyle/>
          <a:p>
            <a:pPr fontAlgn="auto">
              <a:spcBef>
                <a:spcPts val="0"/>
              </a:spcBef>
              <a:spcAft>
                <a:spcPts val="0"/>
              </a:spcAft>
              <a:defRPr/>
            </a:pPr>
            <a:r>
              <a:rPr lang="zh-CN" altLang="en-US" sz="1000" dirty="0" smtClean="0">
                <a:latin typeface="黑体" pitchFamily="2" charset="-122"/>
                <a:ea typeface="黑体" pitchFamily="2" charset="-122"/>
              </a:rPr>
              <a:t>条件设置区：板块的选择、指标选择</a:t>
            </a:r>
            <a:endParaRPr lang="en-US" altLang="ja-JP" sz="1000" dirty="0">
              <a:latin typeface="黑体" pitchFamily="2" charset="-122"/>
              <a:ea typeface="黑体" pitchFamily="2" charset="-122"/>
            </a:endParaRPr>
          </a:p>
        </p:txBody>
      </p:sp>
      <p:sp>
        <p:nvSpPr>
          <p:cNvPr id="12" name="AutoShape 13"/>
          <p:cNvSpPr>
            <a:spLocks noChangeArrowheads="1"/>
          </p:cNvSpPr>
          <p:nvPr/>
        </p:nvSpPr>
        <p:spPr bwMode="auto">
          <a:xfrm flipH="1">
            <a:off x="2051720" y="4509120"/>
            <a:ext cx="1296145" cy="360040"/>
          </a:xfrm>
          <a:prstGeom prst="wedgeRoundRectCallout">
            <a:avLst>
              <a:gd name="adj1" fmla="val 77963"/>
              <a:gd name="adj2" fmla="val -32917"/>
              <a:gd name="adj3" fmla="val 16667"/>
            </a:avLst>
          </a:prstGeom>
          <a:solidFill>
            <a:schemeClr val="bg1"/>
          </a:solidFill>
          <a:ln w="28575">
            <a:solidFill>
              <a:srgbClr val="3366FF"/>
            </a:solidFill>
            <a:miter lim="800000"/>
            <a:headEnd/>
            <a:tailEnd/>
          </a:ln>
          <a:effectLst>
            <a:outerShdw dist="63500" dir="3187806" algn="ctr" rotWithShape="0">
              <a:schemeClr val="bg2">
                <a:alpha val="50000"/>
              </a:schemeClr>
            </a:outerShdw>
          </a:effectLst>
        </p:spPr>
        <p:txBody>
          <a:bodyPr/>
          <a:lstStyle/>
          <a:p>
            <a:pPr algn="ctr" fontAlgn="auto">
              <a:spcBef>
                <a:spcPts val="0"/>
              </a:spcBef>
              <a:spcAft>
                <a:spcPts val="0"/>
              </a:spcAft>
              <a:defRPr/>
            </a:pPr>
            <a:r>
              <a:rPr lang="zh-CN" altLang="en-US" sz="1000" dirty="0" smtClean="0">
                <a:latin typeface="黑体" pitchFamily="2" charset="-122"/>
                <a:ea typeface="黑体" pitchFamily="2" charset="-122"/>
              </a:rPr>
              <a:t>预测机构选择</a:t>
            </a:r>
            <a:endParaRPr lang="zh-CN" altLang="en-US" sz="1000" dirty="0">
              <a:latin typeface="黑体" pitchFamily="2" charset="-122"/>
              <a:ea typeface="黑体" pitchFamily="2" charset="-122"/>
            </a:endParaRPr>
          </a:p>
        </p:txBody>
      </p:sp>
      <p:pic>
        <p:nvPicPr>
          <p:cNvPr id="2052" name="Picture 4"/>
          <p:cNvPicPr>
            <a:picLocks noChangeAspect="1" noChangeArrowheads="1"/>
          </p:cNvPicPr>
          <p:nvPr/>
        </p:nvPicPr>
        <p:blipFill>
          <a:blip r:embed="rId6" cstate="print"/>
          <a:srcRect/>
          <a:stretch>
            <a:fillRect/>
          </a:stretch>
        </p:blipFill>
        <p:spPr bwMode="auto">
          <a:xfrm>
            <a:off x="3909250" y="1295400"/>
            <a:ext cx="4608511" cy="2565648"/>
          </a:xfrm>
          <a:prstGeom prst="rect">
            <a:avLst/>
          </a:prstGeom>
          <a:noFill/>
          <a:ln w="9525">
            <a:noFill/>
            <a:miter lim="800000"/>
            <a:headEnd/>
            <a:tailEnd/>
          </a:ln>
        </p:spPr>
      </p:pic>
      <p:sp>
        <p:nvSpPr>
          <p:cNvPr id="15" name="AutoShape 13"/>
          <p:cNvSpPr>
            <a:spLocks noChangeArrowheads="1"/>
          </p:cNvSpPr>
          <p:nvPr/>
        </p:nvSpPr>
        <p:spPr bwMode="auto">
          <a:xfrm>
            <a:off x="5724128" y="1916833"/>
            <a:ext cx="2668587" cy="576064"/>
          </a:xfrm>
          <a:prstGeom prst="wedgeRoundRectCallout">
            <a:avLst>
              <a:gd name="adj1" fmla="val -65166"/>
              <a:gd name="adj2" fmla="val 45239"/>
              <a:gd name="adj3" fmla="val 16667"/>
            </a:avLst>
          </a:prstGeom>
          <a:solidFill>
            <a:schemeClr val="bg1"/>
          </a:solidFill>
          <a:ln w="28575">
            <a:solidFill>
              <a:srgbClr val="3366FF"/>
            </a:solidFill>
            <a:miter lim="800000"/>
            <a:headEnd/>
            <a:tailEnd/>
          </a:ln>
          <a:effectLst>
            <a:outerShdw dist="63500" dir="3187806" algn="ctr" rotWithShape="0">
              <a:schemeClr val="bg2">
                <a:alpha val="50000"/>
              </a:schemeClr>
            </a:outerShdw>
          </a:effectLst>
        </p:spPr>
        <p:txBody>
          <a:bodyPr/>
          <a:lstStyle/>
          <a:p>
            <a:pPr fontAlgn="auto">
              <a:spcBef>
                <a:spcPts val="0"/>
              </a:spcBef>
              <a:spcAft>
                <a:spcPts val="0"/>
              </a:spcAft>
              <a:defRPr/>
            </a:pPr>
            <a:r>
              <a:rPr lang="ja-JP" altLang="en-US" sz="1000" dirty="0">
                <a:latin typeface="黑体" pitchFamily="2" charset="-122"/>
                <a:ea typeface="黑体" pitchFamily="2" charset="-122"/>
              </a:rPr>
              <a:t>　　</a:t>
            </a:r>
            <a:r>
              <a:rPr lang="zh-CN" altLang="en-US" sz="1000" dirty="0" smtClean="0">
                <a:latin typeface="黑体" pitchFamily="2" charset="-122"/>
                <a:ea typeface="黑体" pitchFamily="2" charset="-122"/>
              </a:rPr>
              <a:t>分析师对收益预测向上、下调整对股价走势的影响</a:t>
            </a:r>
            <a:endParaRPr lang="en-US" altLang="ja-JP" sz="1000" dirty="0">
              <a:latin typeface="黑体" pitchFamily="2" charset="-122"/>
              <a:ea typeface="黑体" pitchFamily="2" charset="-122"/>
            </a:endParaRPr>
          </a:p>
        </p:txBody>
      </p:sp>
      <p:sp>
        <p:nvSpPr>
          <p:cNvPr id="16" name="Oval 14"/>
          <p:cNvSpPr>
            <a:spLocks noChangeArrowheads="1"/>
          </p:cNvSpPr>
          <p:nvPr/>
        </p:nvSpPr>
        <p:spPr bwMode="auto">
          <a:xfrm rot="-1431667">
            <a:off x="8058170" y="2241596"/>
            <a:ext cx="595313" cy="273050"/>
          </a:xfrm>
          <a:prstGeom prst="ellipse">
            <a:avLst/>
          </a:prstGeom>
          <a:solidFill>
            <a:srgbClr val="3366FF"/>
          </a:solidFill>
          <a:ln w="9525">
            <a:solidFill>
              <a:srgbClr val="3366FF"/>
            </a:solidFill>
            <a:round/>
            <a:headEnd/>
            <a:tailEnd/>
          </a:ln>
        </p:spPr>
        <p:txBody>
          <a:bodyPr wrap="none" anchor="ctr"/>
          <a:lstStyle/>
          <a:p>
            <a:pPr algn="ctr"/>
            <a:r>
              <a:rPr lang="en-US" altLang="ja-JP" sz="1000" b="1" dirty="0">
                <a:solidFill>
                  <a:schemeClr val="bg1"/>
                </a:solidFill>
                <a:latin typeface="Times New Roman" pitchFamily="18" charset="0"/>
                <a:ea typeface="MS PGothic" pitchFamily="34" charset="-128"/>
              </a:rPr>
              <a:t>Sample</a:t>
            </a:r>
          </a:p>
        </p:txBody>
      </p:sp>
      <p:cxnSp>
        <p:nvCxnSpPr>
          <p:cNvPr id="17" name="直接箭头连接符 16"/>
          <p:cNvCxnSpPr/>
          <p:nvPr/>
        </p:nvCxnSpPr>
        <p:spPr>
          <a:xfrm>
            <a:off x="4644008" y="1268760"/>
            <a:ext cx="936104" cy="2952328"/>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 name="矩形 1"/>
          <p:cNvSpPr/>
          <p:nvPr/>
        </p:nvSpPr>
        <p:spPr>
          <a:xfrm>
            <a:off x="125412" y="6092825"/>
            <a:ext cx="8407027" cy="307777"/>
          </a:xfrm>
          <a:prstGeom prst="rect">
            <a:avLst/>
          </a:prstGeom>
        </p:spPr>
        <p:txBody>
          <a:bodyPr wrap="square">
            <a:spAutoFit/>
          </a:bodyPr>
          <a:lstStyle/>
          <a:p>
            <a:r>
              <a:rPr lang="zh-CN" altLang="en-US" sz="1400" dirty="0">
                <a:solidFill>
                  <a:schemeClr val="bg1"/>
                </a:solidFill>
                <a:latin typeface="微软雅黑" panose="020B0503020204020204" pitchFamily="34" charset="-122"/>
                <a:ea typeface="微软雅黑" panose="020B0503020204020204" pitchFamily="34" charset="-122"/>
              </a:rPr>
              <a:t>事件分析是验证研究员对股票收益预测调整后市场的变化</a:t>
            </a:r>
          </a:p>
        </p:txBody>
      </p:sp>
    </p:spTree>
    <p:extLst>
      <p:ext uri="{BB962C8B-B14F-4D97-AF65-F5344CB8AC3E}">
        <p14:creationId xmlns:p14="http://schemas.microsoft.com/office/powerpoint/2010/main" val="1592263927"/>
      </p:ext>
    </p:extLst>
  </p:cSld>
  <p:clrMapOvr>
    <a:masterClrMapping/>
  </p:clrMapOvr>
  <p:transition>
    <p:cut/>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7544" y="1368353"/>
            <a:ext cx="7920880" cy="44369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2" name="Text Box 40"/>
          <p:cNvSpPr txBox="1">
            <a:spLocks noChangeArrowheads="1"/>
          </p:cNvSpPr>
          <p:nvPr/>
        </p:nvSpPr>
        <p:spPr bwMode="auto">
          <a:xfrm>
            <a:off x="250825" y="188913"/>
            <a:ext cx="6265863" cy="1323975"/>
          </a:xfrm>
          <a:prstGeom prst="rect">
            <a:avLst/>
          </a:prstGeom>
          <a:noFill/>
          <a:ln w="9525">
            <a:noFill/>
            <a:miter lim="800000"/>
            <a:headEnd/>
            <a:tailEnd/>
          </a:ln>
        </p:spPr>
        <p:txBody>
          <a:bodyPr>
            <a:spAutoFit/>
          </a:bodyPr>
          <a:lstStyle/>
          <a:p>
            <a:pPr>
              <a:spcBef>
                <a:spcPct val="50000"/>
              </a:spcBef>
            </a:pPr>
            <a:r>
              <a:rPr lang="zh-CN" altLang="en-US" sz="3200" b="1" dirty="0" smtClean="0">
                <a:solidFill>
                  <a:schemeClr val="accent6">
                    <a:lumMod val="75000"/>
                  </a:schemeClr>
                </a:solidFill>
                <a:latin typeface="微软雅黑"/>
                <a:ea typeface="微软雅黑"/>
                <a:cs typeface="微软雅黑"/>
              </a:rPr>
              <a:t>专项</a:t>
            </a:r>
            <a:r>
              <a:rPr lang="zh-CN" altLang="en-US" sz="3200" b="1" dirty="0">
                <a:solidFill>
                  <a:schemeClr val="accent6">
                    <a:lumMod val="75000"/>
                  </a:schemeClr>
                </a:solidFill>
                <a:latin typeface="微软雅黑"/>
                <a:ea typeface="微软雅黑"/>
                <a:cs typeface="微软雅黑"/>
              </a:rPr>
              <a:t>分析</a:t>
            </a:r>
            <a:r>
              <a:rPr lang="en-US" altLang="zh-CN" sz="3200" b="1" dirty="0">
                <a:solidFill>
                  <a:schemeClr val="accent6">
                    <a:lumMod val="75000"/>
                  </a:schemeClr>
                </a:solidFill>
                <a:latin typeface="微软雅黑"/>
                <a:ea typeface="微软雅黑"/>
                <a:cs typeface="微软雅黑"/>
              </a:rPr>
              <a:t>-</a:t>
            </a:r>
            <a:r>
              <a:rPr lang="zh-CN" altLang="en-US" sz="3200" b="1" dirty="0">
                <a:solidFill>
                  <a:schemeClr val="accent6">
                    <a:lumMod val="75000"/>
                  </a:schemeClr>
                </a:solidFill>
                <a:latin typeface="微软雅黑"/>
                <a:ea typeface="微软雅黑"/>
                <a:cs typeface="微软雅黑"/>
              </a:rPr>
              <a:t>预测与评级（</a:t>
            </a:r>
            <a:r>
              <a:rPr lang="en-US" altLang="zh-CN" sz="3200" b="1" dirty="0">
                <a:solidFill>
                  <a:schemeClr val="accent6">
                    <a:lumMod val="75000"/>
                  </a:schemeClr>
                </a:solidFill>
                <a:latin typeface="微软雅黑"/>
                <a:ea typeface="微软雅黑"/>
                <a:cs typeface="微软雅黑"/>
              </a:rPr>
              <a:t>1</a:t>
            </a:r>
            <a:r>
              <a:rPr lang="zh-CN" altLang="en-US" sz="3200" b="1" dirty="0">
                <a:solidFill>
                  <a:schemeClr val="accent6">
                    <a:lumMod val="75000"/>
                  </a:schemeClr>
                </a:solidFill>
                <a:latin typeface="微软雅黑"/>
                <a:ea typeface="微软雅黑"/>
                <a:cs typeface="微软雅黑"/>
              </a:rPr>
              <a:t>）</a:t>
            </a:r>
            <a:endParaRPr lang="en-US" altLang="ja-JP" sz="3200" b="1" dirty="0">
              <a:solidFill>
                <a:schemeClr val="accent6">
                  <a:lumMod val="75000"/>
                </a:schemeClr>
              </a:solidFill>
              <a:latin typeface="微软雅黑"/>
              <a:ea typeface="微软雅黑"/>
              <a:cs typeface="微软雅黑"/>
            </a:endParaRPr>
          </a:p>
          <a:p>
            <a:pPr>
              <a:spcBef>
                <a:spcPct val="50000"/>
              </a:spcBef>
            </a:pPr>
            <a:endParaRPr lang="en-US" altLang="ja-JP" sz="3200" dirty="0">
              <a:solidFill>
                <a:schemeClr val="bg1"/>
              </a:solidFill>
              <a:latin typeface="微软雅黑"/>
              <a:ea typeface="微软雅黑"/>
              <a:cs typeface="微软雅黑"/>
            </a:endParaRPr>
          </a:p>
        </p:txBody>
      </p:sp>
      <p:sp>
        <p:nvSpPr>
          <p:cNvPr id="25" name="AutoShape 4"/>
          <p:cNvSpPr>
            <a:spLocks noChangeArrowheads="1"/>
          </p:cNvSpPr>
          <p:nvPr/>
        </p:nvSpPr>
        <p:spPr bwMode="auto">
          <a:xfrm>
            <a:off x="0" y="838200"/>
            <a:ext cx="2339975" cy="457200"/>
          </a:xfrm>
          <a:prstGeom prst="homePlate">
            <a:avLst>
              <a:gd name="adj" fmla="val 59027"/>
            </a:avLst>
          </a:pr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algn="ctr" fontAlgn="auto">
              <a:spcBef>
                <a:spcPts val="0"/>
              </a:spcBef>
              <a:spcAft>
                <a:spcPts val="0"/>
              </a:spcAft>
              <a:defRPr/>
            </a:pPr>
            <a:r>
              <a:rPr lang="zh-CN" altLang="en-US" dirty="0">
                <a:solidFill>
                  <a:schemeClr val="bg1"/>
                </a:solidFill>
                <a:latin typeface="微软雅黑" pitchFamily="34" charset="-122"/>
                <a:ea typeface="微软雅黑" pitchFamily="34" charset="-122"/>
              </a:rPr>
              <a:t>预测与评级（</a:t>
            </a:r>
            <a:r>
              <a:rPr lang="en-US" altLang="zh-CN" dirty="0">
                <a:solidFill>
                  <a:schemeClr val="bg1"/>
                </a:solidFill>
                <a:latin typeface="微软雅黑" pitchFamily="34" charset="-122"/>
                <a:ea typeface="微软雅黑" pitchFamily="34" charset="-122"/>
              </a:rPr>
              <a:t>1</a:t>
            </a:r>
            <a:r>
              <a:rPr lang="zh-CN" altLang="en-US" dirty="0">
                <a:solidFill>
                  <a:schemeClr val="bg1"/>
                </a:solidFill>
                <a:latin typeface="微软雅黑" pitchFamily="34" charset="-122"/>
                <a:ea typeface="微软雅黑" pitchFamily="34" charset="-122"/>
              </a:rPr>
              <a:t>）</a:t>
            </a:r>
            <a:endParaRPr lang="en-US" altLang="ja-JP" dirty="0">
              <a:solidFill>
                <a:schemeClr val="bg1"/>
              </a:solidFill>
              <a:latin typeface="微软雅黑" pitchFamily="34" charset="-122"/>
              <a:ea typeface="微软雅黑" pitchFamily="34" charset="-122"/>
            </a:endParaRPr>
          </a:p>
        </p:txBody>
      </p:sp>
      <p:sp>
        <p:nvSpPr>
          <p:cNvPr id="26" name="Rectangle 22"/>
          <p:cNvSpPr>
            <a:spLocks noChangeArrowheads="1"/>
          </p:cNvSpPr>
          <p:nvPr/>
        </p:nvSpPr>
        <p:spPr bwMode="auto">
          <a:xfrm>
            <a:off x="2411413" y="801688"/>
            <a:ext cx="5113337" cy="522287"/>
          </a:xfrm>
          <a:prstGeom prst="rect">
            <a:avLst/>
          </a:prstGeom>
          <a:noFill/>
          <a:ln w="9525">
            <a:noFill/>
            <a:miter lim="800000"/>
            <a:headEnd/>
            <a:tailEnd/>
          </a:ln>
        </p:spPr>
        <p:txBody>
          <a:bodyPr anchor="ctr">
            <a:spAutoFit/>
          </a:bodyPr>
          <a:lstStyle/>
          <a:p>
            <a:pPr algn="just">
              <a:spcAft>
                <a:spcPts val="0"/>
              </a:spcAft>
              <a:defRPr/>
            </a:pPr>
            <a:r>
              <a:rPr lang="zh-CN" altLang="en-US" sz="1400" b="1" kern="100" dirty="0">
                <a:latin typeface="微软雅黑" panose="020B0503020204020204" pitchFamily="34" charset="-122"/>
                <a:ea typeface="微软雅黑" panose="020B0503020204020204" pitchFamily="34" charset="-122"/>
              </a:rPr>
              <a:t>对比</a:t>
            </a:r>
            <a:r>
              <a:rPr lang="zh-CN" altLang="zh-CN" sz="1400" b="1" kern="100" dirty="0">
                <a:latin typeface="微软雅黑" panose="020B0503020204020204" pitchFamily="34" charset="-122"/>
                <a:ea typeface="微软雅黑" panose="020B0503020204020204" pitchFamily="34" charset="-122"/>
              </a:rPr>
              <a:t>不</a:t>
            </a:r>
            <a:r>
              <a:rPr lang="zh-CN" altLang="en-US" sz="1400" b="1" kern="100" dirty="0">
                <a:latin typeface="微软雅黑" panose="020B0503020204020204" pitchFamily="34" charset="-122"/>
                <a:ea typeface="微软雅黑" panose="020B0503020204020204" pitchFamily="34" charset="-122"/>
              </a:rPr>
              <a:t>同</a:t>
            </a:r>
            <a:r>
              <a:rPr lang="zh-CN" altLang="zh-CN" sz="1400" b="1" kern="100" dirty="0">
                <a:latin typeface="微软雅黑" panose="020B0503020204020204" pitchFamily="34" charset="-122"/>
                <a:ea typeface="微软雅黑" panose="020B0503020204020204" pitchFamily="34" charset="-122"/>
              </a:rPr>
              <a:t>研究机构对于某一股票的估值预测</a:t>
            </a:r>
            <a:r>
              <a:rPr lang="zh-CN" altLang="en-US" sz="1400" b="1" kern="100" dirty="0">
                <a:latin typeface="微软雅黑" panose="020B0503020204020204" pitchFamily="34" charset="-122"/>
                <a:ea typeface="微软雅黑" panose="020B0503020204020204" pitchFamily="34" charset="-122"/>
              </a:rPr>
              <a:t>，并可将感兴趣的研究机构收藏</a:t>
            </a:r>
            <a:endParaRPr lang="zh-CN" altLang="zh-CN" sz="1400" b="1" kern="100" dirty="0">
              <a:latin typeface="微软雅黑" panose="020B0503020204020204" pitchFamily="34" charset="-122"/>
              <a:ea typeface="微软雅黑" panose="020B0503020204020204" pitchFamily="34" charset="-122"/>
              <a:cs typeface="Times New Roman"/>
            </a:endParaRPr>
          </a:p>
        </p:txBody>
      </p:sp>
      <p:sp>
        <p:nvSpPr>
          <p:cNvPr id="27" name="五边形 26"/>
          <p:cNvSpPr/>
          <p:nvPr/>
        </p:nvSpPr>
        <p:spPr>
          <a:xfrm>
            <a:off x="395536" y="2924944"/>
            <a:ext cx="1477367" cy="396999"/>
          </a:xfrm>
          <a:prstGeom prst="homePlate">
            <a:avLst/>
          </a:prstGeom>
          <a:solidFill>
            <a:schemeClr val="accent3">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200" dirty="0">
                <a:solidFill>
                  <a:schemeClr val="tx1"/>
                </a:solidFill>
                <a:latin typeface="黑体" pitchFamily="2" charset="-122"/>
                <a:ea typeface="黑体" pitchFamily="2" charset="-122"/>
              </a:rPr>
              <a:t>选择或新建研究机构组合</a:t>
            </a:r>
          </a:p>
        </p:txBody>
      </p:sp>
      <p:cxnSp>
        <p:nvCxnSpPr>
          <p:cNvPr id="28" name="直接箭头连接符 27"/>
          <p:cNvCxnSpPr/>
          <p:nvPr/>
        </p:nvCxnSpPr>
        <p:spPr>
          <a:xfrm flipH="1" flipV="1">
            <a:off x="1187624" y="2492896"/>
            <a:ext cx="504056" cy="432048"/>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9" name="AutoShape 18"/>
          <p:cNvSpPr>
            <a:spLocks noChangeArrowheads="1"/>
          </p:cNvSpPr>
          <p:nvPr/>
        </p:nvSpPr>
        <p:spPr bwMode="auto">
          <a:xfrm>
            <a:off x="34925" y="5732463"/>
            <a:ext cx="852488" cy="276225"/>
          </a:xfrm>
          <a:prstGeom prst="homePlate">
            <a:avLst>
              <a:gd name="adj" fmla="val 56881"/>
            </a:avLst>
          </a:prstGeom>
          <a:solidFill>
            <a:srgbClr val="CC0000"/>
          </a:solidFill>
          <a:ln w="9525">
            <a:noFill/>
            <a:miter lim="800000"/>
            <a:headEnd/>
            <a:tailEnd/>
          </a:ln>
        </p:spPr>
        <p:txBody>
          <a:bodyPr wrap="none" anchor="ctr"/>
          <a:lstStyle/>
          <a:p>
            <a:r>
              <a:rPr lang="en-US" altLang="ja-JP" sz="1600" b="1">
                <a:solidFill>
                  <a:schemeClr val="bg1"/>
                </a:solidFill>
                <a:latin typeface="Calibri" pitchFamily="34" charset="0"/>
                <a:ea typeface="MS PGothic" pitchFamily="34" charset="-128"/>
              </a:rPr>
              <a:t>MEMO</a:t>
            </a:r>
          </a:p>
        </p:txBody>
      </p:sp>
      <p:sp>
        <p:nvSpPr>
          <p:cNvPr id="13" name="AutoShape 13"/>
          <p:cNvSpPr>
            <a:spLocks noChangeArrowheads="1"/>
          </p:cNvSpPr>
          <p:nvPr/>
        </p:nvSpPr>
        <p:spPr bwMode="auto">
          <a:xfrm flipH="1">
            <a:off x="4355976" y="1844824"/>
            <a:ext cx="2160240" cy="432048"/>
          </a:xfrm>
          <a:prstGeom prst="wedgeRoundRectCallout">
            <a:avLst>
              <a:gd name="adj1" fmla="val 73554"/>
              <a:gd name="adj2" fmla="val 70259"/>
              <a:gd name="adj3" fmla="val 16667"/>
            </a:avLst>
          </a:prstGeom>
          <a:solidFill>
            <a:schemeClr val="bg1"/>
          </a:solidFill>
          <a:ln w="28575">
            <a:solidFill>
              <a:srgbClr val="3366FF"/>
            </a:solidFill>
            <a:miter lim="800000"/>
            <a:headEnd/>
            <a:tailEnd/>
          </a:ln>
          <a:effectLst>
            <a:outerShdw dist="63500" dir="3187806" algn="ctr" rotWithShape="0">
              <a:schemeClr val="bg2">
                <a:alpha val="50000"/>
              </a:schemeClr>
            </a:outerShdw>
          </a:effectLst>
        </p:spPr>
        <p:txBody>
          <a:bodyPr/>
          <a:lstStyle/>
          <a:p>
            <a:pPr fontAlgn="auto">
              <a:spcBef>
                <a:spcPts val="0"/>
              </a:spcBef>
              <a:spcAft>
                <a:spcPts val="0"/>
              </a:spcAft>
              <a:defRPr/>
            </a:pPr>
            <a:r>
              <a:rPr lang="zh-CN" altLang="en-US" sz="1000" dirty="0" smtClean="0">
                <a:latin typeface="微软雅黑" panose="020B0503020204020204" pitchFamily="34" charset="-122"/>
                <a:ea typeface="微软雅黑" panose="020B0503020204020204" pitchFamily="34" charset="-122"/>
              </a:rPr>
              <a:t>条件设置区：预测指标、时间段及预测年度</a:t>
            </a:r>
            <a:endParaRPr lang="en-US" altLang="ja-JP" sz="1000" dirty="0">
              <a:latin typeface="微软雅黑" panose="020B0503020204020204" pitchFamily="34" charset="-122"/>
              <a:ea typeface="微软雅黑" panose="020B0503020204020204" pitchFamily="34" charset="-122"/>
            </a:endParaRPr>
          </a:p>
        </p:txBody>
      </p:sp>
      <p:sp>
        <p:nvSpPr>
          <p:cNvPr id="2" name="矩形 1"/>
          <p:cNvSpPr/>
          <p:nvPr/>
        </p:nvSpPr>
        <p:spPr>
          <a:xfrm>
            <a:off x="125412" y="6093296"/>
            <a:ext cx="8479035" cy="307777"/>
          </a:xfrm>
          <a:prstGeom prst="rect">
            <a:avLst/>
          </a:prstGeom>
        </p:spPr>
        <p:txBody>
          <a:bodyPr wrap="square">
            <a:spAutoFit/>
          </a:bodyPr>
          <a:lstStyle/>
          <a:p>
            <a:r>
              <a:rPr lang="zh-CN" altLang="en-US" sz="1400" dirty="0">
                <a:solidFill>
                  <a:schemeClr val="bg1"/>
                </a:solidFill>
                <a:latin typeface="微软雅黑" panose="020B0503020204020204" pitchFamily="34" charset="-122"/>
                <a:ea typeface="微软雅黑" panose="020B0503020204020204" pitchFamily="34" charset="-122"/>
              </a:rPr>
              <a:t>将感兴趣的研究机构收藏，查看研究机构组合对某只股票的估值预测情况</a:t>
            </a:r>
          </a:p>
        </p:txBody>
      </p:sp>
    </p:spTree>
    <p:extLst>
      <p:ext uri="{BB962C8B-B14F-4D97-AF65-F5344CB8AC3E}">
        <p14:creationId xmlns:p14="http://schemas.microsoft.com/office/powerpoint/2010/main" val="3256441803"/>
      </p:ext>
    </p:extLst>
  </p:cSld>
  <p:clrMapOvr>
    <a:masterClrMapping/>
  </p:clrMapOvr>
  <p:transition>
    <p:cut/>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23"/>
          <p:cNvSpPr>
            <a:spLocks noChangeArrowheads="1"/>
          </p:cNvSpPr>
          <p:nvPr/>
        </p:nvSpPr>
        <p:spPr bwMode="auto">
          <a:xfrm>
            <a:off x="2411413" y="823913"/>
            <a:ext cx="6797675" cy="517525"/>
          </a:xfrm>
          <a:prstGeom prst="rect">
            <a:avLst/>
          </a:prstGeom>
          <a:noFill/>
          <a:ln w="9525">
            <a:noFill/>
            <a:miter lim="800000"/>
            <a:headEnd/>
            <a:tailEnd/>
          </a:ln>
        </p:spPr>
        <p:txBody>
          <a:bodyPr anchor="ctr"/>
          <a:lstStyle/>
          <a:p>
            <a:pPr defTabSz="977900">
              <a:spcBef>
                <a:spcPct val="20000"/>
              </a:spcBef>
              <a:buClr>
                <a:schemeClr val="hlink"/>
              </a:buClr>
              <a:buSzPct val="60000"/>
            </a:pPr>
            <a:endParaRPr lang="en-US" altLang="ja-JP" sz="1200" b="1">
              <a:latin typeface="微软雅黑"/>
              <a:ea typeface="微软雅黑"/>
              <a:cs typeface="微软雅黑"/>
            </a:endParaRPr>
          </a:p>
        </p:txBody>
      </p:sp>
      <p:sp>
        <p:nvSpPr>
          <p:cNvPr id="15" name="Text Box 34"/>
          <p:cNvSpPr txBox="1">
            <a:spLocks noChangeArrowheads="1"/>
          </p:cNvSpPr>
          <p:nvPr/>
        </p:nvSpPr>
        <p:spPr bwMode="auto">
          <a:xfrm>
            <a:off x="107504" y="176150"/>
            <a:ext cx="6048375" cy="584775"/>
          </a:xfrm>
          <a:prstGeom prst="rect">
            <a:avLst/>
          </a:prstGeom>
          <a:noFill/>
          <a:ln w="9525">
            <a:noFill/>
            <a:miter lim="800000"/>
            <a:headEnd/>
            <a:tailEnd/>
          </a:ln>
        </p:spPr>
        <p:txBody>
          <a:bodyPr>
            <a:spAutoFit/>
          </a:bodyPr>
          <a:lstStyle/>
          <a:p>
            <a:pPr>
              <a:spcBef>
                <a:spcPct val="50000"/>
              </a:spcBef>
            </a:pPr>
            <a:r>
              <a:rPr lang="zh-CN" altLang="en-US" sz="3200" b="1" dirty="0" smtClean="0">
                <a:solidFill>
                  <a:schemeClr val="accent6">
                    <a:lumMod val="75000"/>
                  </a:schemeClr>
                </a:solidFill>
                <a:latin typeface="微软雅黑"/>
                <a:ea typeface="微软雅黑"/>
                <a:cs typeface="微软雅黑"/>
              </a:rPr>
              <a:t>专项</a:t>
            </a:r>
            <a:r>
              <a:rPr lang="zh-CN" altLang="en-US" sz="3200" b="1" dirty="0">
                <a:solidFill>
                  <a:schemeClr val="accent6">
                    <a:lumMod val="75000"/>
                  </a:schemeClr>
                </a:solidFill>
                <a:latin typeface="微软雅黑"/>
                <a:ea typeface="微软雅黑"/>
                <a:cs typeface="微软雅黑"/>
              </a:rPr>
              <a:t>分析</a:t>
            </a:r>
            <a:r>
              <a:rPr lang="en-US" altLang="zh-CN" sz="3200" b="1" dirty="0">
                <a:solidFill>
                  <a:schemeClr val="accent6">
                    <a:lumMod val="75000"/>
                  </a:schemeClr>
                </a:solidFill>
                <a:latin typeface="微软雅黑"/>
                <a:ea typeface="微软雅黑"/>
                <a:cs typeface="微软雅黑"/>
              </a:rPr>
              <a:t>-</a:t>
            </a:r>
            <a:r>
              <a:rPr lang="zh-CN" altLang="en-US" sz="3200" b="1" dirty="0">
                <a:solidFill>
                  <a:schemeClr val="accent6">
                    <a:lumMod val="75000"/>
                  </a:schemeClr>
                </a:solidFill>
                <a:latin typeface="微软雅黑"/>
                <a:ea typeface="微软雅黑"/>
                <a:cs typeface="微软雅黑"/>
              </a:rPr>
              <a:t>预测与评级</a:t>
            </a:r>
            <a:r>
              <a:rPr lang="en-US" altLang="zh-CN" sz="3200" b="1" dirty="0">
                <a:solidFill>
                  <a:schemeClr val="accent6">
                    <a:lumMod val="75000"/>
                  </a:schemeClr>
                </a:solidFill>
                <a:latin typeface="微软雅黑"/>
                <a:ea typeface="微软雅黑"/>
                <a:cs typeface="微软雅黑"/>
              </a:rPr>
              <a:t>(2</a:t>
            </a:r>
            <a:r>
              <a:rPr lang="en-US" altLang="zh-CN" sz="3200" b="1" dirty="0" smtClean="0">
                <a:solidFill>
                  <a:schemeClr val="accent6">
                    <a:lumMod val="75000"/>
                  </a:schemeClr>
                </a:solidFill>
                <a:latin typeface="微软雅黑"/>
                <a:ea typeface="微软雅黑"/>
                <a:cs typeface="微软雅黑"/>
              </a:rPr>
              <a:t>)</a:t>
            </a:r>
            <a:endParaRPr lang="en-US" altLang="ja-JP" sz="3200" b="1" dirty="0">
              <a:solidFill>
                <a:schemeClr val="accent6">
                  <a:lumMod val="75000"/>
                </a:schemeClr>
              </a:solidFill>
              <a:latin typeface="微软雅黑"/>
              <a:ea typeface="微软雅黑"/>
              <a:cs typeface="微软雅黑"/>
            </a:endParaRPr>
          </a:p>
        </p:txBody>
      </p:sp>
      <p:sp>
        <p:nvSpPr>
          <p:cNvPr id="17" name="AutoShape 4"/>
          <p:cNvSpPr>
            <a:spLocks noChangeArrowheads="1"/>
          </p:cNvSpPr>
          <p:nvPr/>
        </p:nvSpPr>
        <p:spPr bwMode="auto">
          <a:xfrm>
            <a:off x="0" y="838200"/>
            <a:ext cx="2051720" cy="457200"/>
          </a:xfrm>
          <a:prstGeom prst="homePlate">
            <a:avLst>
              <a:gd name="adj" fmla="val 59027"/>
            </a:avLst>
          </a:pr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fontAlgn="auto">
              <a:spcBef>
                <a:spcPts val="0"/>
              </a:spcBef>
              <a:spcAft>
                <a:spcPts val="0"/>
              </a:spcAft>
              <a:defRPr/>
            </a:pPr>
            <a:r>
              <a:rPr lang="zh-CN" altLang="en-US" b="1" dirty="0">
                <a:solidFill>
                  <a:schemeClr val="bg1"/>
                </a:solidFill>
                <a:latin typeface="微软雅黑" pitchFamily="34" charset="-122"/>
                <a:ea typeface="微软雅黑" pitchFamily="34" charset="-122"/>
              </a:rPr>
              <a:t>预测与评级（</a:t>
            </a:r>
            <a:r>
              <a:rPr lang="en-US" altLang="zh-CN" b="1" dirty="0">
                <a:solidFill>
                  <a:schemeClr val="bg1"/>
                </a:solidFill>
                <a:latin typeface="微软雅黑" pitchFamily="34" charset="-122"/>
                <a:ea typeface="微软雅黑" pitchFamily="34" charset="-122"/>
              </a:rPr>
              <a:t>2</a:t>
            </a:r>
            <a:r>
              <a:rPr lang="zh-CN" altLang="en-US" b="1" dirty="0">
                <a:solidFill>
                  <a:schemeClr val="bg1"/>
                </a:solidFill>
                <a:latin typeface="微软雅黑" pitchFamily="34" charset="-122"/>
                <a:ea typeface="微软雅黑" pitchFamily="34" charset="-122"/>
              </a:rPr>
              <a:t>）</a:t>
            </a:r>
            <a:endParaRPr lang="en-US" altLang="ja-JP" b="1" dirty="0">
              <a:solidFill>
                <a:schemeClr val="bg1"/>
              </a:solidFill>
              <a:latin typeface="微软雅黑" pitchFamily="34" charset="-122"/>
              <a:ea typeface="微软雅黑" pitchFamily="34" charset="-122"/>
            </a:endParaRPr>
          </a:p>
        </p:txBody>
      </p:sp>
      <p:sp>
        <p:nvSpPr>
          <p:cNvPr id="18" name="矩形 17"/>
          <p:cNvSpPr/>
          <p:nvPr/>
        </p:nvSpPr>
        <p:spPr>
          <a:xfrm>
            <a:off x="2376488" y="912812"/>
            <a:ext cx="6732587" cy="307975"/>
          </a:xfrm>
          <a:prstGeom prst="rect">
            <a:avLst/>
          </a:prstGeom>
        </p:spPr>
        <p:txBody>
          <a:bodyPr>
            <a:spAutoFit/>
          </a:bodyPr>
          <a:lstStyle/>
          <a:p>
            <a:pPr fontAlgn="auto">
              <a:spcBef>
                <a:spcPts val="0"/>
              </a:spcBef>
              <a:spcAft>
                <a:spcPts val="0"/>
              </a:spcAft>
              <a:defRPr/>
            </a:pPr>
            <a:r>
              <a:rPr lang="zh-CN" altLang="en-US" sz="1400" b="1" dirty="0">
                <a:latin typeface="微软雅黑" panose="020B0503020204020204" pitchFamily="34" charset="-122"/>
                <a:ea typeface="微软雅黑" panose="020B0503020204020204" pitchFamily="34" charset="-122"/>
              </a:rPr>
              <a:t>查看个研究机构对所选股票最近一个月和历史上的的估值预测情况</a:t>
            </a:r>
            <a:endParaRPr lang="zh-CN" altLang="zh-CN" sz="1400" b="1" dirty="0">
              <a:latin typeface="微软雅黑" panose="020B0503020204020204" pitchFamily="34" charset="-122"/>
              <a:ea typeface="微软雅黑" panose="020B0503020204020204" pitchFamily="34" charset="-122"/>
            </a:endParaRPr>
          </a:p>
        </p:txBody>
      </p:sp>
      <p:pic>
        <p:nvPicPr>
          <p:cNvPr id="19"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238" y="1341438"/>
            <a:ext cx="8585296" cy="52236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AutoShape 13"/>
          <p:cNvSpPr>
            <a:spLocks noChangeArrowheads="1"/>
          </p:cNvSpPr>
          <p:nvPr/>
        </p:nvSpPr>
        <p:spPr bwMode="auto">
          <a:xfrm>
            <a:off x="4932040" y="4357064"/>
            <a:ext cx="2668587" cy="576064"/>
          </a:xfrm>
          <a:prstGeom prst="wedgeRoundRectCallout">
            <a:avLst>
              <a:gd name="adj1" fmla="val -65166"/>
              <a:gd name="adj2" fmla="val 45239"/>
              <a:gd name="adj3" fmla="val 16667"/>
            </a:avLst>
          </a:prstGeom>
          <a:solidFill>
            <a:schemeClr val="bg1"/>
          </a:solidFill>
          <a:ln w="28575">
            <a:solidFill>
              <a:srgbClr val="3366FF"/>
            </a:solidFill>
            <a:miter lim="800000"/>
            <a:headEnd/>
            <a:tailEnd/>
          </a:ln>
          <a:effectLst>
            <a:outerShdw dist="63500" dir="3187806" algn="ctr" rotWithShape="0">
              <a:schemeClr val="bg2">
                <a:alpha val="50000"/>
              </a:schemeClr>
            </a:outerShdw>
          </a:effectLst>
        </p:spPr>
        <p:txBody>
          <a:bodyPr/>
          <a:lstStyle/>
          <a:p>
            <a:pPr fontAlgn="auto">
              <a:spcBef>
                <a:spcPts val="0"/>
              </a:spcBef>
              <a:spcAft>
                <a:spcPts val="0"/>
              </a:spcAft>
              <a:defRPr/>
            </a:pPr>
            <a:r>
              <a:rPr lang="ja-JP" altLang="en-US" sz="1000" dirty="0">
                <a:latin typeface="黑体" pitchFamily="2" charset="-122"/>
                <a:ea typeface="黑体" pitchFamily="2" charset="-122"/>
              </a:rPr>
              <a:t>　　</a:t>
            </a:r>
            <a:r>
              <a:rPr lang="zh-CN" altLang="en-US" sz="1000" dirty="0" smtClean="0">
                <a:latin typeface="黑体" pitchFamily="2" charset="-122"/>
                <a:ea typeface="黑体" pitchFamily="2" charset="-122"/>
              </a:rPr>
              <a:t>分析师指标明细数据</a:t>
            </a:r>
            <a:endParaRPr lang="en-US" altLang="ja-JP" sz="1000" dirty="0">
              <a:latin typeface="黑体" pitchFamily="2" charset="-122"/>
              <a:ea typeface="黑体" pitchFamily="2" charset="-122"/>
            </a:endParaRPr>
          </a:p>
        </p:txBody>
      </p:sp>
      <p:sp>
        <p:nvSpPr>
          <p:cNvPr id="8" name="AutoShape 13"/>
          <p:cNvSpPr>
            <a:spLocks noChangeArrowheads="1"/>
          </p:cNvSpPr>
          <p:nvPr/>
        </p:nvSpPr>
        <p:spPr bwMode="auto">
          <a:xfrm>
            <a:off x="6516215" y="1888950"/>
            <a:ext cx="1822921" cy="576064"/>
          </a:xfrm>
          <a:prstGeom prst="wedgeRoundRectCallout">
            <a:avLst>
              <a:gd name="adj1" fmla="val -65166"/>
              <a:gd name="adj2" fmla="val 45239"/>
              <a:gd name="adj3" fmla="val 16667"/>
            </a:avLst>
          </a:prstGeom>
          <a:solidFill>
            <a:schemeClr val="bg1"/>
          </a:solidFill>
          <a:ln w="28575">
            <a:solidFill>
              <a:srgbClr val="3366FF"/>
            </a:solidFill>
            <a:miter lim="800000"/>
            <a:headEnd/>
            <a:tailEnd/>
          </a:ln>
          <a:effectLst>
            <a:outerShdw dist="63500" dir="3187806" algn="ctr" rotWithShape="0">
              <a:schemeClr val="bg2">
                <a:alpha val="50000"/>
              </a:schemeClr>
            </a:outerShdw>
          </a:effectLst>
        </p:spPr>
        <p:txBody>
          <a:bodyPr/>
          <a:lstStyle/>
          <a:p>
            <a:pPr fontAlgn="auto">
              <a:spcBef>
                <a:spcPts val="0"/>
              </a:spcBef>
              <a:spcAft>
                <a:spcPts val="0"/>
              </a:spcAft>
              <a:defRPr/>
            </a:pPr>
            <a:r>
              <a:rPr lang="zh-CN" altLang="en-US" sz="1000" dirty="0" smtClean="0">
                <a:latin typeface="黑体" pitchFamily="2" charset="-122"/>
                <a:ea typeface="黑体" pitchFamily="2" charset="-122"/>
              </a:rPr>
              <a:t>预测数据的汇总及走势图</a:t>
            </a:r>
            <a:endParaRPr lang="en-US" altLang="ja-JP" sz="1000" dirty="0">
              <a:latin typeface="黑体" pitchFamily="2" charset="-122"/>
              <a:ea typeface="黑体" pitchFamily="2" charset="-122"/>
            </a:endParaRPr>
          </a:p>
        </p:txBody>
      </p:sp>
    </p:spTree>
    <p:extLst>
      <p:ext uri="{BB962C8B-B14F-4D97-AF65-F5344CB8AC3E}">
        <p14:creationId xmlns:p14="http://schemas.microsoft.com/office/powerpoint/2010/main" val="3388411669"/>
      </p:ext>
    </p:extLst>
  </p:cSld>
  <p:clrMapOvr>
    <a:masterClrMapping/>
  </p:clrMapOvr>
  <p:transition>
    <p:cut/>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374" name="Picture 6"/>
          <p:cNvPicPr>
            <a:picLocks noChangeAspect="1" noChangeArrowheads="1"/>
          </p:cNvPicPr>
          <p:nvPr/>
        </p:nvPicPr>
        <p:blipFill>
          <a:blip r:embed="rId3" cstate="print"/>
          <a:srcRect/>
          <a:stretch>
            <a:fillRect/>
          </a:stretch>
        </p:blipFill>
        <p:spPr bwMode="auto">
          <a:xfrm>
            <a:off x="6300192" y="1436641"/>
            <a:ext cx="2664296" cy="2016224"/>
          </a:xfrm>
          <a:prstGeom prst="rect">
            <a:avLst/>
          </a:prstGeom>
          <a:noFill/>
          <a:ln w="9525">
            <a:noFill/>
            <a:miter lim="800000"/>
            <a:headEnd/>
            <a:tailEnd/>
          </a:ln>
        </p:spPr>
      </p:pic>
      <p:sp>
        <p:nvSpPr>
          <p:cNvPr id="67588" name="Line 14"/>
          <p:cNvSpPr>
            <a:spLocks noChangeShapeType="1"/>
          </p:cNvSpPr>
          <p:nvPr/>
        </p:nvSpPr>
        <p:spPr bwMode="auto">
          <a:xfrm>
            <a:off x="1803400" y="2670175"/>
            <a:ext cx="320675" cy="1493838"/>
          </a:xfrm>
          <a:prstGeom prst="line">
            <a:avLst/>
          </a:prstGeom>
          <a:noFill/>
          <a:ln w="19050">
            <a:solidFill>
              <a:srgbClr val="3366FF"/>
            </a:solidFill>
            <a:round/>
            <a:headEnd type="diamond" w="lg" len="lg"/>
            <a:tailEnd/>
          </a:ln>
          <a:effectLst>
            <a:prstShdw prst="shdw17" dist="12700">
              <a:srgbClr val="1F3D99"/>
            </a:prstShdw>
          </a:effectLst>
        </p:spPr>
        <p:txBody>
          <a:bodyPr/>
          <a:lstStyle/>
          <a:p>
            <a:endParaRPr lang="zh-CN" altLang="en-US"/>
          </a:p>
        </p:txBody>
      </p:sp>
      <p:sp>
        <p:nvSpPr>
          <p:cNvPr id="67589" name="Rectangle 19"/>
          <p:cNvSpPr>
            <a:spLocks noChangeArrowheads="1"/>
          </p:cNvSpPr>
          <p:nvPr/>
        </p:nvSpPr>
        <p:spPr bwMode="auto">
          <a:xfrm>
            <a:off x="1963737" y="765175"/>
            <a:ext cx="6712719" cy="517525"/>
          </a:xfrm>
          <a:prstGeom prst="rect">
            <a:avLst/>
          </a:prstGeom>
          <a:noFill/>
          <a:ln w="9525">
            <a:noFill/>
            <a:miter lim="800000"/>
            <a:headEnd/>
            <a:tailEnd/>
          </a:ln>
        </p:spPr>
        <p:txBody>
          <a:bodyPr anchor="ctr"/>
          <a:lstStyle/>
          <a:p>
            <a:pPr defTabSz="977900">
              <a:spcBef>
                <a:spcPct val="20000"/>
              </a:spcBef>
              <a:buClr>
                <a:schemeClr val="hlink"/>
              </a:buClr>
              <a:buSzPct val="60000"/>
            </a:pPr>
            <a:r>
              <a:rPr lang="zh-CN" altLang="en-US" sz="1600" b="1" dirty="0">
                <a:latin typeface="微软雅黑"/>
                <a:ea typeface="微软雅黑"/>
                <a:cs typeface="微软雅黑"/>
              </a:rPr>
              <a:t>设定一组条件，按此条件进行筛选，筛选出符合条件的股票</a:t>
            </a:r>
            <a:endParaRPr lang="en-US" altLang="ja-JP" sz="1600" b="1" dirty="0">
              <a:latin typeface="微软雅黑"/>
              <a:ea typeface="微软雅黑"/>
              <a:cs typeface="微软雅黑"/>
            </a:endParaRPr>
          </a:p>
        </p:txBody>
      </p:sp>
      <p:sp>
        <p:nvSpPr>
          <p:cNvPr id="67590" name="AutoShape 20"/>
          <p:cNvSpPr>
            <a:spLocks noChangeArrowheads="1"/>
          </p:cNvSpPr>
          <p:nvPr/>
        </p:nvSpPr>
        <p:spPr bwMode="auto">
          <a:xfrm>
            <a:off x="0" y="5690500"/>
            <a:ext cx="742950" cy="276225"/>
          </a:xfrm>
          <a:prstGeom prst="homePlate">
            <a:avLst>
              <a:gd name="adj" fmla="val 56894"/>
            </a:avLst>
          </a:prstGeom>
          <a:solidFill>
            <a:srgbClr val="CC0000"/>
          </a:solidFill>
          <a:ln w="9525">
            <a:noFill/>
            <a:miter lim="800000"/>
            <a:headEnd/>
            <a:tailEnd/>
          </a:ln>
        </p:spPr>
        <p:txBody>
          <a:bodyPr wrap="none" anchor="ctr"/>
          <a:lstStyle/>
          <a:p>
            <a:r>
              <a:rPr lang="en-US" altLang="ja-JP" sz="1400" b="1" dirty="0">
                <a:solidFill>
                  <a:schemeClr val="bg1"/>
                </a:solidFill>
                <a:latin typeface="Calibri" pitchFamily="34" charset="0"/>
                <a:ea typeface="MS PGothic" pitchFamily="34" charset="-128"/>
              </a:rPr>
              <a:t>MEMO</a:t>
            </a:r>
          </a:p>
        </p:txBody>
      </p:sp>
      <p:sp>
        <p:nvSpPr>
          <p:cNvPr id="67593" name="Line 31"/>
          <p:cNvSpPr>
            <a:spLocks noChangeShapeType="1"/>
          </p:cNvSpPr>
          <p:nvPr/>
        </p:nvSpPr>
        <p:spPr bwMode="auto">
          <a:xfrm flipH="1">
            <a:off x="4829175" y="3212976"/>
            <a:ext cx="228600" cy="303212"/>
          </a:xfrm>
          <a:prstGeom prst="line">
            <a:avLst/>
          </a:prstGeom>
          <a:noFill/>
          <a:ln w="19050">
            <a:solidFill>
              <a:srgbClr val="3366FF"/>
            </a:solidFill>
            <a:round/>
            <a:headEnd/>
            <a:tailEnd type="stealth" w="lg" len="lg"/>
          </a:ln>
          <a:effectLst>
            <a:prstShdw prst="shdw17" dist="17961" dir="2700000">
              <a:srgbClr val="1F3D99"/>
            </a:prstShdw>
          </a:effectLst>
        </p:spPr>
        <p:txBody>
          <a:bodyPr/>
          <a:lstStyle/>
          <a:p>
            <a:endParaRPr lang="zh-CN" altLang="en-US"/>
          </a:p>
        </p:txBody>
      </p:sp>
      <p:sp>
        <p:nvSpPr>
          <p:cNvPr id="67594" name="Text Box 32"/>
          <p:cNvSpPr txBox="1">
            <a:spLocks noChangeArrowheads="1"/>
          </p:cNvSpPr>
          <p:nvPr/>
        </p:nvSpPr>
        <p:spPr bwMode="auto">
          <a:xfrm>
            <a:off x="221655" y="201691"/>
            <a:ext cx="4819451" cy="584775"/>
          </a:xfrm>
          <a:prstGeom prst="rect">
            <a:avLst/>
          </a:prstGeom>
          <a:noFill/>
          <a:ln w="9525">
            <a:noFill/>
            <a:miter lim="800000"/>
            <a:headEnd/>
            <a:tailEnd/>
          </a:ln>
        </p:spPr>
        <p:txBody>
          <a:bodyPr wrap="square">
            <a:spAutoFit/>
          </a:bodyPr>
          <a:lstStyle/>
          <a:p>
            <a:pPr>
              <a:spcBef>
                <a:spcPct val="50000"/>
              </a:spcBef>
            </a:pPr>
            <a:r>
              <a:rPr lang="zh-CN" altLang="en-US" sz="3200" b="1" dirty="0" smtClean="0">
                <a:solidFill>
                  <a:schemeClr val="accent6">
                    <a:lumMod val="75000"/>
                  </a:schemeClr>
                </a:solidFill>
                <a:latin typeface="微软雅黑"/>
                <a:ea typeface="微软雅黑"/>
                <a:cs typeface="微软雅黑"/>
              </a:rPr>
              <a:t>专项分析</a:t>
            </a:r>
            <a:r>
              <a:rPr lang="en-US" altLang="zh-CN" sz="3200" b="1" dirty="0" smtClean="0">
                <a:solidFill>
                  <a:schemeClr val="accent6">
                    <a:lumMod val="75000"/>
                  </a:schemeClr>
                </a:solidFill>
                <a:latin typeface="微软雅黑"/>
                <a:ea typeface="微软雅黑"/>
                <a:cs typeface="微软雅黑"/>
              </a:rPr>
              <a:t>-</a:t>
            </a:r>
            <a:r>
              <a:rPr lang="zh-CN" altLang="en-US" sz="3200" b="1" dirty="0" smtClean="0">
                <a:solidFill>
                  <a:schemeClr val="accent6">
                    <a:lumMod val="75000"/>
                  </a:schemeClr>
                </a:solidFill>
                <a:latin typeface="微软雅黑"/>
                <a:ea typeface="微软雅黑"/>
                <a:cs typeface="微软雅黑"/>
              </a:rPr>
              <a:t>条件选</a:t>
            </a:r>
            <a:r>
              <a:rPr lang="zh-CN" altLang="en-US" sz="3200" b="1" dirty="0">
                <a:solidFill>
                  <a:schemeClr val="accent6">
                    <a:lumMod val="75000"/>
                  </a:schemeClr>
                </a:solidFill>
                <a:latin typeface="微软雅黑"/>
                <a:ea typeface="微软雅黑"/>
                <a:cs typeface="微软雅黑"/>
              </a:rPr>
              <a:t>股</a:t>
            </a:r>
            <a:endParaRPr lang="en-US" altLang="ja-JP" sz="3200" b="1" dirty="0">
              <a:solidFill>
                <a:schemeClr val="accent6">
                  <a:lumMod val="75000"/>
                </a:schemeClr>
              </a:solidFill>
              <a:latin typeface="微软雅黑"/>
              <a:ea typeface="微软雅黑"/>
              <a:cs typeface="微软雅黑"/>
            </a:endParaRPr>
          </a:p>
        </p:txBody>
      </p:sp>
      <p:sp>
        <p:nvSpPr>
          <p:cNvPr id="24" name="AutoShape 4"/>
          <p:cNvSpPr>
            <a:spLocks noChangeArrowheads="1"/>
          </p:cNvSpPr>
          <p:nvPr/>
        </p:nvSpPr>
        <p:spPr bwMode="auto">
          <a:xfrm>
            <a:off x="0" y="838200"/>
            <a:ext cx="1803400" cy="457200"/>
          </a:xfrm>
          <a:prstGeom prst="homePlate">
            <a:avLst>
              <a:gd name="adj" fmla="val 59027"/>
            </a:avLst>
          </a:pr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fontAlgn="auto">
              <a:spcBef>
                <a:spcPts val="0"/>
              </a:spcBef>
              <a:spcAft>
                <a:spcPts val="0"/>
              </a:spcAft>
              <a:defRPr/>
            </a:pPr>
            <a:r>
              <a:rPr lang="zh-CN" altLang="en-US" b="1" dirty="0" smtClean="0">
                <a:solidFill>
                  <a:schemeClr val="bg1"/>
                </a:solidFill>
                <a:latin typeface="微软雅黑" pitchFamily="34" charset="-122"/>
                <a:ea typeface="微软雅黑" pitchFamily="34" charset="-122"/>
              </a:rPr>
              <a:t>条件选</a:t>
            </a:r>
            <a:r>
              <a:rPr lang="zh-CN" altLang="en-US" b="1" dirty="0">
                <a:solidFill>
                  <a:schemeClr val="bg1"/>
                </a:solidFill>
                <a:latin typeface="微软雅黑" pitchFamily="34" charset="-122"/>
                <a:ea typeface="微软雅黑" pitchFamily="34" charset="-122"/>
              </a:rPr>
              <a:t>股</a:t>
            </a:r>
            <a:endParaRPr lang="en-US" altLang="ja-JP" b="1" dirty="0">
              <a:solidFill>
                <a:schemeClr val="bg1"/>
              </a:solidFill>
              <a:latin typeface="微软雅黑" pitchFamily="34" charset="-122"/>
              <a:ea typeface="微软雅黑" pitchFamily="34" charset="-122"/>
            </a:endParaRPr>
          </a:p>
        </p:txBody>
      </p:sp>
      <p:pic>
        <p:nvPicPr>
          <p:cNvPr id="58372" name="Picture 4"/>
          <p:cNvPicPr>
            <a:picLocks noChangeAspect="1" noChangeArrowheads="1"/>
          </p:cNvPicPr>
          <p:nvPr/>
        </p:nvPicPr>
        <p:blipFill>
          <a:blip r:embed="rId4" cstate="print"/>
          <a:srcRect/>
          <a:stretch>
            <a:fillRect/>
          </a:stretch>
        </p:blipFill>
        <p:spPr bwMode="auto">
          <a:xfrm>
            <a:off x="251520" y="1556792"/>
            <a:ext cx="2520280" cy="4032448"/>
          </a:xfrm>
          <a:prstGeom prst="rect">
            <a:avLst/>
          </a:prstGeom>
          <a:noFill/>
          <a:ln w="9525">
            <a:noFill/>
            <a:miter lim="800000"/>
            <a:headEnd/>
            <a:tailEnd/>
          </a:ln>
        </p:spPr>
      </p:pic>
      <p:pic>
        <p:nvPicPr>
          <p:cNvPr id="58370" name="Picture 2"/>
          <p:cNvPicPr>
            <a:picLocks noChangeAspect="1" noChangeArrowheads="1"/>
          </p:cNvPicPr>
          <p:nvPr/>
        </p:nvPicPr>
        <p:blipFill>
          <a:blip r:embed="rId5" cstate="print"/>
          <a:srcRect/>
          <a:stretch>
            <a:fillRect/>
          </a:stretch>
        </p:blipFill>
        <p:spPr bwMode="auto">
          <a:xfrm>
            <a:off x="539552" y="1988840"/>
            <a:ext cx="1944216" cy="1368152"/>
          </a:xfrm>
          <a:prstGeom prst="rect">
            <a:avLst/>
          </a:prstGeom>
          <a:noFill/>
          <a:ln w="9525">
            <a:noFill/>
            <a:miter lim="800000"/>
            <a:headEnd/>
            <a:tailEnd/>
          </a:ln>
        </p:spPr>
      </p:pic>
      <p:sp>
        <p:nvSpPr>
          <p:cNvPr id="25" name="AutoShape 13"/>
          <p:cNvSpPr>
            <a:spLocks noChangeArrowheads="1"/>
          </p:cNvSpPr>
          <p:nvPr/>
        </p:nvSpPr>
        <p:spPr bwMode="auto">
          <a:xfrm flipH="1">
            <a:off x="1907260" y="3237538"/>
            <a:ext cx="1296145" cy="576064"/>
          </a:xfrm>
          <a:prstGeom prst="wedgeRoundRectCallout">
            <a:avLst>
              <a:gd name="adj1" fmla="val 77963"/>
              <a:gd name="adj2" fmla="val -32917"/>
              <a:gd name="adj3" fmla="val 16667"/>
            </a:avLst>
          </a:prstGeom>
          <a:solidFill>
            <a:schemeClr val="bg1"/>
          </a:solidFill>
          <a:ln w="28575">
            <a:solidFill>
              <a:srgbClr val="3366FF"/>
            </a:solidFill>
            <a:miter lim="800000"/>
            <a:headEnd/>
            <a:tailEnd/>
          </a:ln>
          <a:effectLst>
            <a:outerShdw dist="63500" dir="3187806" algn="ctr" rotWithShape="0">
              <a:schemeClr val="bg2">
                <a:alpha val="50000"/>
              </a:schemeClr>
            </a:outerShdw>
          </a:effectLst>
        </p:spPr>
        <p:txBody>
          <a:bodyPr/>
          <a:lstStyle/>
          <a:p>
            <a:pPr fontAlgn="auto">
              <a:spcBef>
                <a:spcPts val="0"/>
              </a:spcBef>
              <a:spcAft>
                <a:spcPts val="0"/>
              </a:spcAft>
              <a:defRPr/>
            </a:pPr>
            <a:r>
              <a:rPr lang="zh-CN" altLang="en-US" sz="1000" dirty="0" smtClean="0">
                <a:latin typeface="黑体" pitchFamily="2" charset="-122"/>
                <a:ea typeface="黑体" pitchFamily="2" charset="-122"/>
              </a:rPr>
              <a:t>条件设置区：板块的选择、指标选择</a:t>
            </a:r>
            <a:endParaRPr lang="en-US" altLang="ja-JP" sz="1000" dirty="0">
              <a:latin typeface="黑体" pitchFamily="2" charset="-122"/>
              <a:ea typeface="黑体" pitchFamily="2" charset="-122"/>
            </a:endParaRPr>
          </a:p>
        </p:txBody>
      </p:sp>
      <p:pic>
        <p:nvPicPr>
          <p:cNvPr id="58375" name="Picture 7"/>
          <p:cNvPicPr>
            <a:picLocks noChangeAspect="1" noChangeArrowheads="1"/>
          </p:cNvPicPr>
          <p:nvPr/>
        </p:nvPicPr>
        <p:blipFill>
          <a:blip r:embed="rId6" cstate="print"/>
          <a:srcRect/>
          <a:stretch>
            <a:fillRect/>
          </a:stretch>
        </p:blipFill>
        <p:spPr bwMode="auto">
          <a:xfrm>
            <a:off x="3059832" y="3579876"/>
            <a:ext cx="5904656" cy="2110624"/>
          </a:xfrm>
          <a:prstGeom prst="rect">
            <a:avLst/>
          </a:prstGeom>
          <a:noFill/>
          <a:ln w="9525">
            <a:noFill/>
            <a:miter lim="800000"/>
            <a:headEnd/>
            <a:tailEnd/>
          </a:ln>
        </p:spPr>
      </p:pic>
      <p:pic>
        <p:nvPicPr>
          <p:cNvPr id="58376" name="Picture 8"/>
          <p:cNvPicPr>
            <a:picLocks noChangeAspect="1" noChangeArrowheads="1"/>
          </p:cNvPicPr>
          <p:nvPr/>
        </p:nvPicPr>
        <p:blipFill>
          <a:blip r:embed="rId7" cstate="print"/>
          <a:srcRect/>
          <a:stretch>
            <a:fillRect/>
          </a:stretch>
        </p:blipFill>
        <p:spPr bwMode="auto">
          <a:xfrm>
            <a:off x="3095836" y="1340071"/>
            <a:ext cx="3024336" cy="2112794"/>
          </a:xfrm>
          <a:prstGeom prst="rect">
            <a:avLst/>
          </a:prstGeom>
          <a:noFill/>
          <a:ln w="9525">
            <a:noFill/>
            <a:miter lim="800000"/>
            <a:headEnd/>
            <a:tailEnd/>
          </a:ln>
        </p:spPr>
      </p:pic>
      <p:sp>
        <p:nvSpPr>
          <p:cNvPr id="621574" name="AutoShape 6"/>
          <p:cNvSpPr>
            <a:spLocks noChangeArrowheads="1"/>
          </p:cNvSpPr>
          <p:nvPr/>
        </p:nvSpPr>
        <p:spPr bwMode="auto">
          <a:xfrm rot="5400000">
            <a:off x="5832016" y="3033080"/>
            <a:ext cx="648072" cy="431800"/>
          </a:xfrm>
          <a:prstGeom prst="rightArrow">
            <a:avLst>
              <a:gd name="adj1" fmla="val 50000"/>
              <a:gd name="adj2" fmla="val 43997"/>
            </a:avLst>
          </a:prstGeom>
          <a:solidFill>
            <a:srgbClr val="3366FF"/>
          </a:solidFill>
          <a:ln w="9525" algn="ctr">
            <a:solidFill>
              <a:srgbClr val="3366FF"/>
            </a:solidFill>
            <a:miter lim="800000"/>
            <a:headEnd/>
            <a:tailEnd/>
          </a:ln>
          <a:effectLst>
            <a:outerShdw dist="35921" dir="2700000" algn="ctr" rotWithShape="0">
              <a:schemeClr val="bg2"/>
            </a:outerShdw>
          </a:effectLst>
        </p:spPr>
        <p:txBody>
          <a:bodyPr wrap="none" lIns="90000" tIns="46800" rIns="90000" bIns="46800" anchor="ctr"/>
          <a:lstStyle/>
          <a:p>
            <a:pPr algn="ctr">
              <a:defRPr/>
            </a:pPr>
            <a:endParaRPr lang="zh-CN" altLang="zh-CN" sz="1400">
              <a:latin typeface="Times New Roman" pitchFamily="18" charset="0"/>
              <a:ea typeface="MS PGothic" pitchFamily="34" charset="-128"/>
            </a:endParaRPr>
          </a:p>
        </p:txBody>
      </p:sp>
      <p:sp>
        <p:nvSpPr>
          <p:cNvPr id="28" name="AutoShape 13"/>
          <p:cNvSpPr>
            <a:spLocks noChangeArrowheads="1"/>
          </p:cNvSpPr>
          <p:nvPr/>
        </p:nvSpPr>
        <p:spPr bwMode="auto">
          <a:xfrm flipH="1">
            <a:off x="6156176" y="1628800"/>
            <a:ext cx="936106" cy="288032"/>
          </a:xfrm>
          <a:prstGeom prst="wedgeRoundRectCallout">
            <a:avLst>
              <a:gd name="adj1" fmla="val 77963"/>
              <a:gd name="adj2" fmla="val -32917"/>
              <a:gd name="adj3" fmla="val 16667"/>
            </a:avLst>
          </a:prstGeom>
          <a:solidFill>
            <a:schemeClr val="bg1"/>
          </a:solidFill>
          <a:ln w="28575">
            <a:solidFill>
              <a:srgbClr val="3366FF"/>
            </a:solidFill>
            <a:miter lim="800000"/>
            <a:headEnd/>
            <a:tailEnd/>
          </a:ln>
          <a:effectLst>
            <a:outerShdw dist="63500" dir="3187806" algn="ctr" rotWithShape="0">
              <a:schemeClr val="bg2">
                <a:alpha val="50000"/>
              </a:schemeClr>
            </a:outerShdw>
          </a:effectLst>
        </p:spPr>
        <p:txBody>
          <a:bodyPr/>
          <a:lstStyle/>
          <a:p>
            <a:pPr fontAlgn="auto">
              <a:spcBef>
                <a:spcPts val="0"/>
              </a:spcBef>
              <a:spcAft>
                <a:spcPts val="0"/>
              </a:spcAft>
              <a:defRPr/>
            </a:pPr>
            <a:r>
              <a:rPr lang="zh-CN" altLang="en-US" sz="1000" dirty="0" smtClean="0">
                <a:latin typeface="黑体" pitchFamily="2" charset="-122"/>
                <a:ea typeface="黑体" pitchFamily="2" charset="-122"/>
              </a:rPr>
              <a:t>指标设置区</a:t>
            </a:r>
            <a:endParaRPr lang="en-US" altLang="ja-JP" sz="1000" dirty="0">
              <a:latin typeface="黑体" pitchFamily="2" charset="-122"/>
              <a:ea typeface="黑体" pitchFamily="2" charset="-122"/>
            </a:endParaRPr>
          </a:p>
        </p:txBody>
      </p:sp>
      <p:sp>
        <p:nvSpPr>
          <p:cNvPr id="2" name="矩形 1"/>
          <p:cNvSpPr/>
          <p:nvPr/>
        </p:nvSpPr>
        <p:spPr>
          <a:xfrm>
            <a:off x="72008" y="5949280"/>
            <a:ext cx="9071992" cy="369332"/>
          </a:xfrm>
          <a:prstGeom prst="rect">
            <a:avLst/>
          </a:prstGeom>
        </p:spPr>
        <p:txBody>
          <a:bodyPr wrap="square">
            <a:spAutoFit/>
          </a:bodyPr>
          <a:lstStyle/>
          <a:p>
            <a:pPr fontAlgn="auto">
              <a:spcBef>
                <a:spcPts val="0"/>
              </a:spcBef>
              <a:spcAft>
                <a:spcPts val="0"/>
              </a:spcAft>
              <a:defRPr/>
            </a:pPr>
            <a:r>
              <a:rPr lang="zh-CN" altLang="en-US" sz="1200" dirty="0">
                <a:solidFill>
                  <a:schemeClr val="bg1"/>
                </a:solidFill>
                <a:latin typeface="微软雅黑" panose="020B0503020204020204" pitchFamily="34" charset="-122"/>
                <a:ea typeface="微软雅黑" panose="020B0503020204020204" pitchFamily="34" charset="-122"/>
              </a:rPr>
              <a:t>可以使用</a:t>
            </a:r>
            <a:r>
              <a:rPr lang="zh-CN" altLang="en-US" sz="1200" dirty="0" smtClean="0">
                <a:solidFill>
                  <a:schemeClr val="bg1"/>
                </a:solidFill>
                <a:latin typeface="微软雅黑" panose="020B0503020204020204" pitchFamily="34" charset="-122"/>
                <a:ea typeface="微软雅黑" panose="020B0503020204020204" pitchFamily="34" charset="-122"/>
              </a:rPr>
              <a:t>的全面的基本面选</a:t>
            </a:r>
            <a:r>
              <a:rPr lang="zh-CN" altLang="en-US" sz="1200" dirty="0">
                <a:solidFill>
                  <a:schemeClr val="bg1"/>
                </a:solidFill>
                <a:latin typeface="微软雅黑" panose="020B0503020204020204" pitchFamily="34" charset="-122"/>
                <a:ea typeface="微软雅黑" panose="020B0503020204020204" pitchFamily="34" charset="-122"/>
              </a:rPr>
              <a:t>股</a:t>
            </a:r>
            <a:r>
              <a:rPr lang="zh-CN" altLang="en-US" sz="1200" dirty="0" smtClean="0">
                <a:solidFill>
                  <a:schemeClr val="bg1"/>
                </a:solidFill>
                <a:latin typeface="微软雅黑" panose="020B0503020204020204" pitchFamily="34" charset="-122"/>
                <a:ea typeface="微软雅黑" panose="020B0503020204020204" pitchFamily="34" charset="-122"/>
              </a:rPr>
              <a:t>因素， 并用户可通过自定义编制选股逻辑（</a:t>
            </a:r>
            <a:r>
              <a:rPr lang="zh-CN" altLang="en-US" sz="1200" dirty="0">
                <a:solidFill>
                  <a:schemeClr val="bg1"/>
                </a:solidFill>
                <a:latin typeface="微软雅黑" panose="020B0503020204020204" pitchFamily="34" charset="-122"/>
                <a:ea typeface="微软雅黑" panose="020B0503020204020204" pitchFamily="34" charset="-122"/>
              </a:rPr>
              <a:t>即按用户自己编辑的公式来筛选</a:t>
            </a:r>
            <a:r>
              <a:rPr lang="zh-CN" altLang="en-US" dirty="0">
                <a:solidFill>
                  <a:schemeClr val="bg1"/>
                </a:solidFill>
                <a:latin typeface="+mn-ea"/>
              </a:rPr>
              <a:t>）</a:t>
            </a:r>
            <a:endParaRPr lang="zh-CN" altLang="en-US" dirty="0">
              <a:solidFill>
                <a:schemeClr val="bg1"/>
              </a:solidFill>
            </a:endParaRPr>
          </a:p>
        </p:txBody>
      </p:sp>
    </p:spTree>
    <p:extLst>
      <p:ext uri="{BB962C8B-B14F-4D97-AF65-F5344CB8AC3E}">
        <p14:creationId xmlns:p14="http://schemas.microsoft.com/office/powerpoint/2010/main" val="1664879331"/>
      </p:ext>
    </p:extLst>
  </p:cSld>
  <p:clrMapOvr>
    <a:masterClrMapping/>
  </p:clrMapOvr>
  <p:transition>
    <p:cut/>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3" cstate="print"/>
          <a:srcRect/>
          <a:stretch>
            <a:fillRect/>
          </a:stretch>
        </p:blipFill>
        <p:spPr bwMode="auto">
          <a:xfrm>
            <a:off x="251520" y="1340768"/>
            <a:ext cx="8640960" cy="4536157"/>
          </a:xfrm>
          <a:prstGeom prst="rect">
            <a:avLst/>
          </a:prstGeom>
          <a:noFill/>
          <a:ln w="9525">
            <a:noFill/>
            <a:miter lim="800000"/>
            <a:headEnd/>
            <a:tailEnd/>
          </a:ln>
        </p:spPr>
      </p:pic>
      <p:sp>
        <p:nvSpPr>
          <p:cNvPr id="23" name="AutoShape 4"/>
          <p:cNvSpPr>
            <a:spLocks noChangeArrowheads="1"/>
          </p:cNvSpPr>
          <p:nvPr/>
        </p:nvSpPr>
        <p:spPr bwMode="auto">
          <a:xfrm>
            <a:off x="0" y="5600700"/>
            <a:ext cx="900113" cy="276225"/>
          </a:xfrm>
          <a:prstGeom prst="homePlate">
            <a:avLst>
              <a:gd name="adj" fmla="val 56920"/>
            </a:avLst>
          </a:prstGeom>
          <a:solidFill>
            <a:srgbClr val="CC0000"/>
          </a:solidFill>
          <a:ln w="9525">
            <a:noFill/>
            <a:miter lim="800000"/>
            <a:headEnd/>
            <a:tailEnd/>
          </a:ln>
        </p:spPr>
        <p:txBody>
          <a:bodyPr wrap="none" anchor="ctr"/>
          <a:lstStyle/>
          <a:p>
            <a:r>
              <a:rPr lang="en-US" altLang="ja-JP" sz="1600" b="1">
                <a:solidFill>
                  <a:schemeClr val="bg1"/>
                </a:solidFill>
                <a:latin typeface="Calibri" pitchFamily="34" charset="0"/>
                <a:ea typeface="MS PGothic" pitchFamily="34" charset="-128"/>
              </a:rPr>
              <a:t>MEMO</a:t>
            </a:r>
          </a:p>
        </p:txBody>
      </p:sp>
      <p:sp>
        <p:nvSpPr>
          <p:cNvPr id="25" name="Rectangle 16"/>
          <p:cNvSpPr>
            <a:spLocks noChangeArrowheads="1"/>
          </p:cNvSpPr>
          <p:nvPr/>
        </p:nvSpPr>
        <p:spPr bwMode="auto">
          <a:xfrm>
            <a:off x="1691680" y="762000"/>
            <a:ext cx="7391995" cy="722313"/>
          </a:xfrm>
          <a:prstGeom prst="rect">
            <a:avLst/>
          </a:prstGeom>
          <a:noFill/>
          <a:ln w="9525">
            <a:noFill/>
            <a:miter lim="800000"/>
            <a:headEnd/>
            <a:tailEnd/>
          </a:ln>
        </p:spPr>
        <p:txBody>
          <a:bodyPr anchor="ctr"/>
          <a:lstStyle/>
          <a:p>
            <a:pPr algn="just">
              <a:spcAft>
                <a:spcPts val="0"/>
              </a:spcAft>
              <a:defRPr/>
            </a:pPr>
            <a:r>
              <a:rPr lang="zh-CN" altLang="en-US" sz="1600" b="1" kern="100" dirty="0">
                <a:latin typeface="微软雅黑" panose="020B0503020204020204" pitchFamily="34" charset="-122"/>
                <a:ea typeface="微软雅黑" panose="020B0503020204020204" pitchFamily="34" charset="-122"/>
                <a:cs typeface="Times New Roman"/>
              </a:rPr>
              <a:t>对股票各项指标值进行时间上（最新</a:t>
            </a:r>
            <a:r>
              <a:rPr lang="en-US" altLang="zh-CN" sz="1600" b="1" kern="100" dirty="0">
                <a:latin typeface="微软雅黑" panose="020B0503020204020204" pitchFamily="34" charset="-122"/>
                <a:ea typeface="微软雅黑" panose="020B0503020204020204" pitchFamily="34" charset="-122"/>
                <a:cs typeface="Times New Roman"/>
              </a:rPr>
              <a:t>/</a:t>
            </a:r>
            <a:r>
              <a:rPr lang="zh-CN" altLang="en-US" sz="1600" b="1" kern="100" dirty="0">
                <a:latin typeface="微软雅黑" panose="020B0503020204020204" pitchFamily="34" charset="-122"/>
                <a:ea typeface="微软雅黑" panose="020B0503020204020204" pitchFamily="34" charset="-122"/>
                <a:cs typeface="Times New Roman"/>
              </a:rPr>
              <a:t>历史）的横向浏览</a:t>
            </a:r>
            <a:endParaRPr lang="zh-CN" altLang="zh-CN" sz="1600" b="1" kern="100" dirty="0">
              <a:latin typeface="微软雅黑" panose="020B0503020204020204" pitchFamily="34" charset="-122"/>
              <a:ea typeface="微软雅黑" panose="020B0503020204020204" pitchFamily="34" charset="-122"/>
              <a:cs typeface="Times New Roman"/>
            </a:endParaRPr>
          </a:p>
        </p:txBody>
      </p:sp>
      <p:sp>
        <p:nvSpPr>
          <p:cNvPr id="26" name="Text Box 40"/>
          <p:cNvSpPr txBox="1">
            <a:spLocks noChangeArrowheads="1"/>
          </p:cNvSpPr>
          <p:nvPr/>
        </p:nvSpPr>
        <p:spPr bwMode="auto">
          <a:xfrm>
            <a:off x="314325" y="160338"/>
            <a:ext cx="5049838" cy="584200"/>
          </a:xfrm>
          <a:prstGeom prst="rect">
            <a:avLst/>
          </a:prstGeom>
          <a:noFill/>
          <a:ln w="9525">
            <a:noFill/>
            <a:miter lim="800000"/>
            <a:headEnd/>
            <a:tailEnd/>
          </a:ln>
        </p:spPr>
        <p:txBody>
          <a:bodyPr>
            <a:spAutoFit/>
          </a:bodyPr>
          <a:lstStyle/>
          <a:p>
            <a:pPr marL="342900" indent="-342900" eaLnBrk="0" hangingPunct="0">
              <a:spcBef>
                <a:spcPct val="50000"/>
              </a:spcBef>
              <a:defRPr/>
            </a:pPr>
            <a:r>
              <a:rPr lang="zh-CN" altLang="en-US" sz="3200" b="1" dirty="0" smtClean="0">
                <a:solidFill>
                  <a:schemeClr val="accent6">
                    <a:lumMod val="75000"/>
                  </a:schemeClr>
                </a:solidFill>
                <a:latin typeface="微软雅黑"/>
                <a:ea typeface="微软雅黑"/>
                <a:cs typeface="微软雅黑"/>
              </a:rPr>
              <a:t>数据</a:t>
            </a:r>
            <a:r>
              <a:rPr lang="zh-CN" altLang="en-US" sz="3200" b="1" dirty="0">
                <a:solidFill>
                  <a:schemeClr val="accent6">
                    <a:lumMod val="75000"/>
                  </a:schemeClr>
                </a:solidFill>
                <a:latin typeface="微软雅黑"/>
                <a:ea typeface="微软雅黑"/>
                <a:cs typeface="微软雅黑"/>
              </a:rPr>
              <a:t>浏览</a:t>
            </a:r>
            <a:r>
              <a:rPr lang="en-US" altLang="zh-CN" sz="3200" b="1" dirty="0">
                <a:solidFill>
                  <a:schemeClr val="accent6">
                    <a:lumMod val="75000"/>
                  </a:schemeClr>
                </a:solidFill>
                <a:latin typeface="微软雅黑"/>
                <a:ea typeface="微软雅黑"/>
                <a:cs typeface="微软雅黑"/>
              </a:rPr>
              <a:t>-</a:t>
            </a:r>
            <a:r>
              <a:rPr lang="zh-CN" altLang="en-US" sz="3200" b="1" dirty="0">
                <a:solidFill>
                  <a:schemeClr val="accent6">
                    <a:lumMod val="75000"/>
                  </a:schemeClr>
                </a:solidFill>
                <a:latin typeface="微软雅黑"/>
                <a:ea typeface="微软雅黑"/>
                <a:cs typeface="微软雅黑"/>
              </a:rPr>
              <a:t>横截面分析</a:t>
            </a:r>
            <a:endParaRPr lang="en-US" altLang="ja-JP" sz="3200" b="1" kern="0" dirty="0">
              <a:solidFill>
                <a:schemeClr val="accent6">
                  <a:lumMod val="75000"/>
                </a:schemeClr>
              </a:solidFill>
              <a:latin typeface="微软雅黑" pitchFamily="34" charset="-122"/>
              <a:ea typeface="微软雅黑" pitchFamily="34" charset="-122"/>
            </a:endParaRPr>
          </a:p>
        </p:txBody>
      </p:sp>
      <p:sp>
        <p:nvSpPr>
          <p:cNvPr id="27" name="AutoShape 4"/>
          <p:cNvSpPr>
            <a:spLocks noChangeArrowheads="1"/>
          </p:cNvSpPr>
          <p:nvPr/>
        </p:nvSpPr>
        <p:spPr bwMode="auto">
          <a:xfrm>
            <a:off x="1" y="838200"/>
            <a:ext cx="1583668" cy="457200"/>
          </a:xfrm>
          <a:prstGeom prst="homePlate">
            <a:avLst>
              <a:gd name="adj" fmla="val 59027"/>
            </a:avLst>
          </a:pr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algn="ctr" fontAlgn="auto">
              <a:spcBef>
                <a:spcPts val="0"/>
              </a:spcBef>
              <a:spcAft>
                <a:spcPts val="0"/>
              </a:spcAft>
              <a:defRPr/>
            </a:pPr>
            <a:r>
              <a:rPr lang="zh-CN" altLang="en-US" b="1" dirty="0">
                <a:solidFill>
                  <a:schemeClr val="bg1"/>
                </a:solidFill>
                <a:latin typeface="微软雅黑" pitchFamily="34" charset="-122"/>
                <a:ea typeface="微软雅黑" pitchFamily="34" charset="-122"/>
              </a:rPr>
              <a:t>横截面分析</a:t>
            </a:r>
            <a:endParaRPr lang="en-US" altLang="ja-JP" b="1" dirty="0">
              <a:solidFill>
                <a:schemeClr val="bg1"/>
              </a:solidFill>
              <a:latin typeface="微软雅黑" pitchFamily="34" charset="-122"/>
              <a:ea typeface="微软雅黑" pitchFamily="34" charset="-122"/>
            </a:endParaRPr>
          </a:p>
        </p:txBody>
      </p:sp>
      <p:sp>
        <p:nvSpPr>
          <p:cNvPr id="8" name="AutoShape 13"/>
          <p:cNvSpPr>
            <a:spLocks noChangeArrowheads="1"/>
          </p:cNvSpPr>
          <p:nvPr/>
        </p:nvSpPr>
        <p:spPr bwMode="auto">
          <a:xfrm flipH="1">
            <a:off x="1187624" y="2564904"/>
            <a:ext cx="936104" cy="432048"/>
          </a:xfrm>
          <a:prstGeom prst="wedgeRoundRectCallout">
            <a:avLst>
              <a:gd name="adj1" fmla="val 73134"/>
              <a:gd name="adj2" fmla="val -18164"/>
              <a:gd name="adj3" fmla="val 16667"/>
            </a:avLst>
          </a:prstGeom>
          <a:solidFill>
            <a:schemeClr val="bg1"/>
          </a:solidFill>
          <a:ln w="28575">
            <a:solidFill>
              <a:srgbClr val="3366FF"/>
            </a:solidFill>
            <a:miter lim="800000"/>
            <a:headEnd/>
            <a:tailEnd/>
          </a:ln>
          <a:effectLst>
            <a:outerShdw dist="63500" dir="3187806" algn="ctr" rotWithShape="0">
              <a:schemeClr val="bg2">
                <a:alpha val="50000"/>
              </a:schemeClr>
            </a:outerShdw>
          </a:effectLst>
        </p:spPr>
        <p:txBody>
          <a:bodyPr/>
          <a:lstStyle/>
          <a:p>
            <a:pPr fontAlgn="auto">
              <a:spcBef>
                <a:spcPts val="0"/>
              </a:spcBef>
              <a:spcAft>
                <a:spcPts val="0"/>
              </a:spcAft>
              <a:defRPr/>
            </a:pPr>
            <a:r>
              <a:rPr lang="zh-CN" altLang="en-US" sz="1200" dirty="0" smtClean="0">
                <a:latin typeface="黑体" pitchFamily="2" charset="-122"/>
                <a:ea typeface="黑体" pitchFamily="2" charset="-122"/>
              </a:rPr>
              <a:t>选择板块</a:t>
            </a:r>
            <a:endParaRPr lang="en-US" altLang="ja-JP" sz="1200" dirty="0">
              <a:latin typeface="黑体" pitchFamily="2" charset="-122"/>
              <a:ea typeface="黑体" pitchFamily="2" charset="-122"/>
            </a:endParaRPr>
          </a:p>
        </p:txBody>
      </p:sp>
      <p:sp>
        <p:nvSpPr>
          <p:cNvPr id="9" name="AutoShape 13"/>
          <p:cNvSpPr>
            <a:spLocks noChangeArrowheads="1"/>
          </p:cNvSpPr>
          <p:nvPr/>
        </p:nvSpPr>
        <p:spPr bwMode="auto">
          <a:xfrm flipH="1">
            <a:off x="1043608" y="4725144"/>
            <a:ext cx="1080120" cy="432048"/>
          </a:xfrm>
          <a:prstGeom prst="wedgeRoundRectCallout">
            <a:avLst>
              <a:gd name="adj1" fmla="val 73134"/>
              <a:gd name="adj2" fmla="val -18164"/>
              <a:gd name="adj3" fmla="val 16667"/>
            </a:avLst>
          </a:prstGeom>
          <a:solidFill>
            <a:schemeClr val="bg1"/>
          </a:solidFill>
          <a:ln w="28575">
            <a:solidFill>
              <a:srgbClr val="3366FF"/>
            </a:solidFill>
            <a:miter lim="800000"/>
            <a:headEnd/>
            <a:tailEnd/>
          </a:ln>
          <a:effectLst>
            <a:outerShdw dist="63500" dir="3187806" algn="ctr" rotWithShape="0">
              <a:schemeClr val="bg2">
                <a:alpha val="50000"/>
              </a:schemeClr>
            </a:outerShdw>
          </a:effectLst>
        </p:spPr>
        <p:txBody>
          <a:bodyPr/>
          <a:lstStyle/>
          <a:p>
            <a:pPr fontAlgn="auto">
              <a:spcBef>
                <a:spcPts val="0"/>
              </a:spcBef>
              <a:spcAft>
                <a:spcPts val="0"/>
              </a:spcAft>
              <a:defRPr/>
            </a:pPr>
            <a:r>
              <a:rPr lang="zh-CN" altLang="en-US" sz="1200" dirty="0" smtClean="0">
                <a:latin typeface="黑体" pitchFamily="2" charset="-122"/>
                <a:ea typeface="黑体" pitchFamily="2" charset="-122"/>
              </a:rPr>
              <a:t>选择指标</a:t>
            </a:r>
            <a:endParaRPr lang="en-US" altLang="ja-JP" sz="1200" dirty="0">
              <a:latin typeface="黑体" pitchFamily="2" charset="-122"/>
              <a:ea typeface="黑体" pitchFamily="2" charset="-122"/>
            </a:endParaRPr>
          </a:p>
        </p:txBody>
      </p:sp>
      <p:sp>
        <p:nvSpPr>
          <p:cNvPr id="10" name="AutoShape 37"/>
          <p:cNvSpPr>
            <a:spLocks noChangeArrowheads="1"/>
          </p:cNvSpPr>
          <p:nvPr/>
        </p:nvSpPr>
        <p:spPr bwMode="auto">
          <a:xfrm>
            <a:off x="1691680" y="3212976"/>
            <a:ext cx="936104" cy="698500"/>
          </a:xfrm>
          <a:prstGeom prst="rightArrow">
            <a:avLst>
              <a:gd name="adj1" fmla="val 50000"/>
              <a:gd name="adj2" fmla="val 42042"/>
            </a:avLst>
          </a:prstGeom>
          <a:solidFill>
            <a:srgbClr val="3364FF"/>
          </a:solidFill>
          <a:ln w="9525" algn="ctr">
            <a:noFill/>
            <a:miter lim="800000"/>
            <a:headEnd/>
            <a:tailEnd/>
          </a:ln>
          <a:effectLst>
            <a:outerShdw dist="35921" dir="2700000" algn="ctr" rotWithShape="0">
              <a:schemeClr val="bg2"/>
            </a:outerShdw>
          </a:effectLst>
        </p:spPr>
        <p:txBody>
          <a:bodyPr wrap="none" lIns="90000" tIns="46800" rIns="90000" bIns="46800" anchor="ctr"/>
          <a:lstStyle/>
          <a:p>
            <a:pPr>
              <a:defRPr/>
            </a:pPr>
            <a:endParaRPr lang="zh-CN" altLang="en-US">
              <a:latin typeface="Calibri" pitchFamily="34" charset="0"/>
              <a:ea typeface="MS PGothic" pitchFamily="34" charset="-128"/>
            </a:endParaRPr>
          </a:p>
        </p:txBody>
      </p:sp>
      <p:sp>
        <p:nvSpPr>
          <p:cNvPr id="12" name="AutoShape 13"/>
          <p:cNvSpPr>
            <a:spLocks noChangeArrowheads="1"/>
          </p:cNvSpPr>
          <p:nvPr/>
        </p:nvSpPr>
        <p:spPr bwMode="auto">
          <a:xfrm>
            <a:off x="5724128" y="2348880"/>
            <a:ext cx="2668587" cy="720080"/>
          </a:xfrm>
          <a:prstGeom prst="wedgeRoundRectCallout">
            <a:avLst>
              <a:gd name="adj1" fmla="val -65166"/>
              <a:gd name="adj2" fmla="val 45239"/>
              <a:gd name="adj3" fmla="val 16667"/>
            </a:avLst>
          </a:prstGeom>
          <a:solidFill>
            <a:schemeClr val="bg1"/>
          </a:solidFill>
          <a:ln w="28575">
            <a:solidFill>
              <a:srgbClr val="3366FF"/>
            </a:solidFill>
            <a:miter lim="800000"/>
            <a:headEnd/>
            <a:tailEnd/>
          </a:ln>
          <a:effectLst>
            <a:outerShdw dist="63500" dir="3187806" algn="ctr" rotWithShape="0">
              <a:schemeClr val="bg2">
                <a:alpha val="50000"/>
              </a:schemeClr>
            </a:outerShdw>
          </a:effectLst>
        </p:spPr>
        <p:txBody>
          <a:bodyPr/>
          <a:lstStyle/>
          <a:p>
            <a:pPr fontAlgn="auto">
              <a:spcBef>
                <a:spcPts val="0"/>
              </a:spcBef>
              <a:spcAft>
                <a:spcPts val="0"/>
              </a:spcAft>
              <a:defRPr/>
            </a:pPr>
            <a:r>
              <a:rPr lang="ja-JP" altLang="en-US" sz="1000" dirty="0">
                <a:latin typeface="黑体" pitchFamily="2" charset="-122"/>
                <a:ea typeface="黑体" pitchFamily="2" charset="-122"/>
              </a:rPr>
              <a:t>　　</a:t>
            </a:r>
            <a:r>
              <a:rPr lang="zh-CN" altLang="en-US" sz="1000" dirty="0" smtClean="0">
                <a:latin typeface="黑体" pitchFamily="2" charset="-122"/>
                <a:ea typeface="黑体" pitchFamily="2" charset="-122"/>
              </a:rPr>
              <a:t>根据左侧条件的设置，对相应股票按指标进行时间上的横向浏览展示</a:t>
            </a:r>
            <a:endParaRPr lang="en-US" altLang="ja-JP" sz="1000" dirty="0">
              <a:latin typeface="黑体" pitchFamily="2" charset="-122"/>
              <a:ea typeface="黑体" pitchFamily="2" charset="-122"/>
            </a:endParaRPr>
          </a:p>
        </p:txBody>
      </p:sp>
      <p:sp>
        <p:nvSpPr>
          <p:cNvPr id="13" name="Oval 14"/>
          <p:cNvSpPr>
            <a:spLocks noChangeArrowheads="1"/>
          </p:cNvSpPr>
          <p:nvPr/>
        </p:nvSpPr>
        <p:spPr bwMode="auto">
          <a:xfrm rot="-1431667">
            <a:off x="8044363" y="2752313"/>
            <a:ext cx="595313" cy="341313"/>
          </a:xfrm>
          <a:prstGeom prst="ellipse">
            <a:avLst/>
          </a:prstGeom>
          <a:solidFill>
            <a:srgbClr val="3366FF"/>
          </a:solidFill>
          <a:ln w="9525">
            <a:solidFill>
              <a:srgbClr val="3366FF"/>
            </a:solidFill>
            <a:round/>
            <a:headEnd/>
            <a:tailEnd/>
          </a:ln>
        </p:spPr>
        <p:txBody>
          <a:bodyPr wrap="none" anchor="ctr"/>
          <a:lstStyle/>
          <a:p>
            <a:pPr algn="ctr"/>
            <a:r>
              <a:rPr lang="en-US" altLang="ja-JP" sz="1000" b="1" dirty="0">
                <a:solidFill>
                  <a:schemeClr val="bg1"/>
                </a:solidFill>
                <a:latin typeface="Times New Roman" pitchFamily="18" charset="0"/>
                <a:ea typeface="MS PGothic" pitchFamily="34" charset="-128"/>
              </a:rPr>
              <a:t>Sample</a:t>
            </a:r>
          </a:p>
        </p:txBody>
      </p:sp>
      <p:sp>
        <p:nvSpPr>
          <p:cNvPr id="2" name="矩形 1"/>
          <p:cNvSpPr/>
          <p:nvPr/>
        </p:nvSpPr>
        <p:spPr>
          <a:xfrm>
            <a:off x="125412" y="6021288"/>
            <a:ext cx="9018587" cy="307777"/>
          </a:xfrm>
          <a:prstGeom prst="rect">
            <a:avLst/>
          </a:prstGeom>
        </p:spPr>
        <p:txBody>
          <a:bodyPr wrap="square">
            <a:spAutoFit/>
          </a:bodyPr>
          <a:lstStyle/>
          <a:p>
            <a:r>
              <a:rPr lang="zh-CN" altLang="en-US" sz="1400" dirty="0">
                <a:solidFill>
                  <a:schemeClr val="bg1"/>
                </a:solidFill>
                <a:latin typeface="微软雅黑" panose="020B0503020204020204" pitchFamily="34" charset="-122"/>
                <a:ea typeface="微软雅黑" panose="020B0503020204020204" pitchFamily="34" charset="-122"/>
              </a:rPr>
              <a:t>设定基期，选择股票、指标，可浏览对比个股票在同一时间上的指标值</a:t>
            </a:r>
            <a:endParaRPr lang="zh-CN" altLang="zh-CN" sz="140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919329206"/>
      </p:ext>
    </p:extLst>
  </p:cSld>
  <p:clrMapOvr>
    <a:masterClrMapping/>
  </p:clrMapOvr>
  <p:transition>
    <p:cut/>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9" name="Picture 5"/>
          <p:cNvPicPr>
            <a:picLocks noChangeAspect="1" noChangeArrowheads="1"/>
          </p:cNvPicPr>
          <p:nvPr/>
        </p:nvPicPr>
        <p:blipFill>
          <a:blip r:embed="rId2" cstate="print"/>
          <a:srcRect/>
          <a:stretch>
            <a:fillRect/>
          </a:stretch>
        </p:blipFill>
        <p:spPr bwMode="auto">
          <a:xfrm>
            <a:off x="251520" y="1170792"/>
            <a:ext cx="8352928" cy="4653136"/>
          </a:xfrm>
          <a:prstGeom prst="rect">
            <a:avLst/>
          </a:prstGeom>
          <a:noFill/>
          <a:ln w="9525">
            <a:noFill/>
            <a:miter lim="800000"/>
            <a:headEnd/>
            <a:tailEnd/>
          </a:ln>
        </p:spPr>
      </p:pic>
      <p:sp>
        <p:nvSpPr>
          <p:cNvPr id="24" name="标题 9"/>
          <p:cNvSpPr>
            <a:spLocks noGrp="1"/>
          </p:cNvSpPr>
          <p:nvPr>
            <p:ph type="title"/>
          </p:nvPr>
        </p:nvSpPr>
        <p:spPr>
          <a:xfrm>
            <a:off x="2412608" y="769670"/>
            <a:ext cx="5256213" cy="431800"/>
          </a:xfrm>
        </p:spPr>
        <p:txBody>
          <a:bodyPr rtlCol="0">
            <a:noAutofit/>
          </a:bodyPr>
          <a:lstStyle/>
          <a:p>
            <a:pPr algn="l" eaLnBrk="1" hangingPunct="1">
              <a:spcAft>
                <a:spcPts val="0"/>
              </a:spcAft>
              <a:defRPr/>
            </a:pPr>
            <a:r>
              <a:rPr lang="zh-CN" altLang="en-US" sz="1600" b="1" kern="100" dirty="0" smtClean="0">
                <a:latin typeface="微软雅黑" panose="020B0503020204020204" pitchFamily="34" charset="-122"/>
                <a:ea typeface="微软雅黑" panose="020B0503020204020204" pitchFamily="34" charset="-122"/>
                <a:cs typeface="Times New Roman"/>
              </a:rPr>
              <a:t>对股票各项指标值进行时间上的纵向浏览</a:t>
            </a:r>
            <a:endParaRPr lang="en-US" altLang="zh-CN" sz="1600" b="1" kern="100" dirty="0" smtClean="0">
              <a:latin typeface="微软雅黑" panose="020B0503020204020204" pitchFamily="34" charset="-122"/>
              <a:ea typeface="微软雅黑" panose="020B0503020204020204" pitchFamily="34" charset="-122"/>
              <a:cs typeface="Times New Roman"/>
            </a:endParaRPr>
          </a:p>
        </p:txBody>
      </p:sp>
      <p:sp>
        <p:nvSpPr>
          <p:cNvPr id="25" name="Text Box 4"/>
          <p:cNvSpPr>
            <a:spLocks noGrp="1" noChangeArrowheads="1"/>
          </p:cNvSpPr>
          <p:nvPr>
            <p:ph idx="4294967295"/>
          </p:nvPr>
        </p:nvSpPr>
        <p:spPr>
          <a:xfrm>
            <a:off x="-3175" y="174625"/>
            <a:ext cx="5367338" cy="584200"/>
          </a:xfrm>
        </p:spPr>
        <p:txBody>
          <a:bodyPr>
            <a:spAutoFit/>
          </a:bodyPr>
          <a:lstStyle/>
          <a:p>
            <a:pPr eaLnBrk="1" hangingPunct="1">
              <a:spcBef>
                <a:spcPct val="50000"/>
              </a:spcBef>
              <a:buFont typeface="Arial" charset="0"/>
              <a:buNone/>
            </a:pPr>
            <a:r>
              <a:rPr lang="zh-CN" altLang="en-US" b="1" dirty="0" smtClean="0">
                <a:solidFill>
                  <a:schemeClr val="accent6">
                    <a:lumMod val="75000"/>
                  </a:schemeClr>
                </a:solidFill>
                <a:latin typeface="微软雅黑"/>
                <a:ea typeface="微软雅黑"/>
                <a:cs typeface="微软雅黑"/>
              </a:rPr>
              <a:t>数据浏览</a:t>
            </a:r>
            <a:r>
              <a:rPr lang="en-US" altLang="zh-CN" b="1" dirty="0" smtClean="0">
                <a:solidFill>
                  <a:schemeClr val="accent6">
                    <a:lumMod val="75000"/>
                  </a:schemeClr>
                </a:solidFill>
                <a:latin typeface="微软雅黑"/>
                <a:ea typeface="微软雅黑"/>
                <a:cs typeface="微软雅黑"/>
              </a:rPr>
              <a:t>-</a:t>
            </a:r>
            <a:r>
              <a:rPr lang="zh-CN" altLang="en-US" b="1" dirty="0" smtClean="0">
                <a:solidFill>
                  <a:schemeClr val="accent6">
                    <a:lumMod val="75000"/>
                  </a:schemeClr>
                </a:solidFill>
                <a:latin typeface="微软雅黑"/>
                <a:ea typeface="微软雅黑"/>
                <a:cs typeface="微软雅黑"/>
              </a:rPr>
              <a:t>时间序列</a:t>
            </a:r>
          </a:p>
        </p:txBody>
      </p:sp>
      <p:sp>
        <p:nvSpPr>
          <p:cNvPr id="27" name="AutoShape 60"/>
          <p:cNvSpPr>
            <a:spLocks noChangeArrowheads="1"/>
          </p:cNvSpPr>
          <p:nvPr/>
        </p:nvSpPr>
        <p:spPr bwMode="auto">
          <a:xfrm>
            <a:off x="0" y="5584825"/>
            <a:ext cx="900113" cy="276225"/>
          </a:xfrm>
          <a:prstGeom prst="homePlate">
            <a:avLst>
              <a:gd name="adj" fmla="val 56920"/>
            </a:avLst>
          </a:prstGeom>
          <a:solidFill>
            <a:srgbClr val="CC0000"/>
          </a:solidFill>
          <a:ln w="9525">
            <a:noFill/>
            <a:miter lim="800000"/>
            <a:headEnd/>
            <a:tailEnd/>
          </a:ln>
        </p:spPr>
        <p:txBody>
          <a:bodyPr wrap="none" anchor="ctr"/>
          <a:lstStyle/>
          <a:p>
            <a:r>
              <a:rPr lang="en-US" altLang="ja-JP" sz="1600" b="1" dirty="0">
                <a:solidFill>
                  <a:schemeClr val="bg1"/>
                </a:solidFill>
                <a:latin typeface="Calibri" pitchFamily="34" charset="0"/>
                <a:ea typeface="MS PGothic" pitchFamily="34" charset="-128"/>
              </a:rPr>
              <a:t>MEMO</a:t>
            </a:r>
          </a:p>
        </p:txBody>
      </p:sp>
      <p:sp>
        <p:nvSpPr>
          <p:cNvPr id="28" name="AutoShape 4"/>
          <p:cNvSpPr>
            <a:spLocks noChangeArrowheads="1"/>
          </p:cNvSpPr>
          <p:nvPr/>
        </p:nvSpPr>
        <p:spPr bwMode="auto">
          <a:xfrm>
            <a:off x="1" y="713592"/>
            <a:ext cx="1835696" cy="457200"/>
          </a:xfrm>
          <a:prstGeom prst="homePlate">
            <a:avLst>
              <a:gd name="adj" fmla="val 59027"/>
            </a:avLst>
          </a:pr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fontAlgn="auto">
              <a:spcBef>
                <a:spcPts val="0"/>
              </a:spcBef>
              <a:spcAft>
                <a:spcPts val="0"/>
              </a:spcAft>
              <a:defRPr/>
            </a:pPr>
            <a:r>
              <a:rPr lang="zh-CN" altLang="en-US" b="1" dirty="0">
                <a:solidFill>
                  <a:schemeClr val="bg1"/>
                </a:solidFill>
                <a:latin typeface="微软雅黑" pitchFamily="34" charset="-122"/>
                <a:ea typeface="微软雅黑" pitchFamily="34" charset="-122"/>
              </a:rPr>
              <a:t>时间序列</a:t>
            </a:r>
            <a:endParaRPr lang="en-US" altLang="ja-JP" b="1" dirty="0">
              <a:solidFill>
                <a:schemeClr val="bg1"/>
              </a:solidFill>
              <a:latin typeface="微软雅黑" pitchFamily="34" charset="-122"/>
              <a:ea typeface="微软雅黑" pitchFamily="34" charset="-122"/>
            </a:endParaRPr>
          </a:p>
        </p:txBody>
      </p:sp>
      <p:sp>
        <p:nvSpPr>
          <p:cNvPr id="10" name="AutoShape 13"/>
          <p:cNvSpPr>
            <a:spLocks noChangeArrowheads="1"/>
          </p:cNvSpPr>
          <p:nvPr/>
        </p:nvSpPr>
        <p:spPr bwMode="auto">
          <a:xfrm flipH="1">
            <a:off x="1259632" y="2132856"/>
            <a:ext cx="936104" cy="432048"/>
          </a:xfrm>
          <a:prstGeom prst="wedgeRoundRectCallout">
            <a:avLst>
              <a:gd name="adj1" fmla="val 73134"/>
              <a:gd name="adj2" fmla="val -18164"/>
              <a:gd name="adj3" fmla="val 16667"/>
            </a:avLst>
          </a:prstGeom>
          <a:solidFill>
            <a:schemeClr val="bg1"/>
          </a:solidFill>
          <a:ln w="28575">
            <a:solidFill>
              <a:srgbClr val="3366FF"/>
            </a:solidFill>
            <a:miter lim="800000"/>
            <a:headEnd/>
            <a:tailEnd/>
          </a:ln>
          <a:effectLst>
            <a:outerShdw dist="63500" dir="3187806" algn="ctr" rotWithShape="0">
              <a:schemeClr val="bg2">
                <a:alpha val="50000"/>
              </a:schemeClr>
            </a:outerShdw>
          </a:effectLst>
        </p:spPr>
        <p:txBody>
          <a:bodyPr/>
          <a:lstStyle/>
          <a:p>
            <a:pPr fontAlgn="auto">
              <a:spcBef>
                <a:spcPts val="0"/>
              </a:spcBef>
              <a:spcAft>
                <a:spcPts val="0"/>
              </a:spcAft>
              <a:defRPr/>
            </a:pPr>
            <a:r>
              <a:rPr lang="zh-CN" altLang="en-US" sz="1200" dirty="0" smtClean="0">
                <a:latin typeface="黑体" pitchFamily="2" charset="-122"/>
                <a:ea typeface="黑体" pitchFamily="2" charset="-122"/>
              </a:rPr>
              <a:t>选择股票</a:t>
            </a:r>
            <a:endParaRPr lang="en-US" altLang="ja-JP" sz="1200" dirty="0">
              <a:latin typeface="黑体" pitchFamily="2" charset="-122"/>
              <a:ea typeface="黑体" pitchFamily="2" charset="-122"/>
            </a:endParaRPr>
          </a:p>
        </p:txBody>
      </p:sp>
      <p:sp>
        <p:nvSpPr>
          <p:cNvPr id="11" name="AutoShape 13"/>
          <p:cNvSpPr>
            <a:spLocks noChangeArrowheads="1"/>
          </p:cNvSpPr>
          <p:nvPr/>
        </p:nvSpPr>
        <p:spPr bwMode="auto">
          <a:xfrm flipH="1">
            <a:off x="1043608" y="4725144"/>
            <a:ext cx="1080120" cy="432048"/>
          </a:xfrm>
          <a:prstGeom prst="wedgeRoundRectCallout">
            <a:avLst>
              <a:gd name="adj1" fmla="val 73134"/>
              <a:gd name="adj2" fmla="val -18164"/>
              <a:gd name="adj3" fmla="val 16667"/>
            </a:avLst>
          </a:prstGeom>
          <a:solidFill>
            <a:schemeClr val="bg1"/>
          </a:solidFill>
          <a:ln w="28575">
            <a:solidFill>
              <a:srgbClr val="3366FF"/>
            </a:solidFill>
            <a:miter lim="800000"/>
            <a:headEnd/>
            <a:tailEnd/>
          </a:ln>
          <a:effectLst>
            <a:outerShdw dist="63500" dir="3187806" algn="ctr" rotWithShape="0">
              <a:schemeClr val="bg2">
                <a:alpha val="50000"/>
              </a:schemeClr>
            </a:outerShdw>
          </a:effectLst>
        </p:spPr>
        <p:txBody>
          <a:bodyPr/>
          <a:lstStyle/>
          <a:p>
            <a:pPr fontAlgn="auto">
              <a:spcBef>
                <a:spcPts val="0"/>
              </a:spcBef>
              <a:spcAft>
                <a:spcPts val="0"/>
              </a:spcAft>
              <a:defRPr/>
            </a:pPr>
            <a:r>
              <a:rPr lang="zh-CN" altLang="en-US" sz="1200" dirty="0" smtClean="0">
                <a:latin typeface="黑体" pitchFamily="2" charset="-122"/>
                <a:ea typeface="黑体" pitchFamily="2" charset="-122"/>
              </a:rPr>
              <a:t>选择指标</a:t>
            </a:r>
            <a:endParaRPr lang="en-US" altLang="ja-JP" sz="1200" dirty="0">
              <a:latin typeface="黑体" pitchFamily="2" charset="-122"/>
              <a:ea typeface="黑体" pitchFamily="2" charset="-122"/>
            </a:endParaRPr>
          </a:p>
        </p:txBody>
      </p:sp>
      <p:sp>
        <p:nvSpPr>
          <p:cNvPr id="12" name="AutoShape 37"/>
          <p:cNvSpPr>
            <a:spLocks noChangeArrowheads="1"/>
          </p:cNvSpPr>
          <p:nvPr/>
        </p:nvSpPr>
        <p:spPr bwMode="auto">
          <a:xfrm>
            <a:off x="1691680" y="3212976"/>
            <a:ext cx="936104" cy="698500"/>
          </a:xfrm>
          <a:prstGeom prst="rightArrow">
            <a:avLst>
              <a:gd name="adj1" fmla="val 50000"/>
              <a:gd name="adj2" fmla="val 42042"/>
            </a:avLst>
          </a:prstGeom>
          <a:solidFill>
            <a:srgbClr val="3364FF"/>
          </a:solidFill>
          <a:ln w="9525" algn="ctr">
            <a:noFill/>
            <a:miter lim="800000"/>
            <a:headEnd/>
            <a:tailEnd/>
          </a:ln>
          <a:effectLst>
            <a:outerShdw dist="35921" dir="2700000" algn="ctr" rotWithShape="0">
              <a:schemeClr val="bg2"/>
            </a:outerShdw>
          </a:effectLst>
        </p:spPr>
        <p:txBody>
          <a:bodyPr wrap="none" lIns="90000" tIns="46800" rIns="90000" bIns="46800" anchor="ctr"/>
          <a:lstStyle/>
          <a:p>
            <a:pPr>
              <a:defRPr/>
            </a:pPr>
            <a:endParaRPr lang="zh-CN" altLang="en-US">
              <a:latin typeface="Calibri" pitchFamily="34" charset="0"/>
              <a:ea typeface="MS PGothic" pitchFamily="34" charset="-128"/>
            </a:endParaRPr>
          </a:p>
        </p:txBody>
      </p:sp>
      <p:sp>
        <p:nvSpPr>
          <p:cNvPr id="15" name="AutoShape 13"/>
          <p:cNvSpPr>
            <a:spLocks noChangeArrowheads="1"/>
          </p:cNvSpPr>
          <p:nvPr/>
        </p:nvSpPr>
        <p:spPr bwMode="auto">
          <a:xfrm>
            <a:off x="5724128" y="1916832"/>
            <a:ext cx="2668587" cy="720080"/>
          </a:xfrm>
          <a:prstGeom prst="wedgeRoundRectCallout">
            <a:avLst>
              <a:gd name="adj1" fmla="val -65166"/>
              <a:gd name="adj2" fmla="val 45239"/>
              <a:gd name="adj3" fmla="val 16667"/>
            </a:avLst>
          </a:prstGeom>
          <a:solidFill>
            <a:schemeClr val="bg1"/>
          </a:solidFill>
          <a:ln w="28575">
            <a:solidFill>
              <a:srgbClr val="3366FF"/>
            </a:solidFill>
            <a:miter lim="800000"/>
            <a:headEnd/>
            <a:tailEnd/>
          </a:ln>
          <a:effectLst>
            <a:outerShdw dist="63500" dir="3187806" algn="ctr" rotWithShape="0">
              <a:schemeClr val="bg2">
                <a:alpha val="50000"/>
              </a:schemeClr>
            </a:outerShdw>
          </a:effectLst>
        </p:spPr>
        <p:txBody>
          <a:bodyPr/>
          <a:lstStyle/>
          <a:p>
            <a:pPr fontAlgn="auto">
              <a:spcBef>
                <a:spcPts val="0"/>
              </a:spcBef>
              <a:spcAft>
                <a:spcPts val="0"/>
              </a:spcAft>
              <a:defRPr/>
            </a:pPr>
            <a:r>
              <a:rPr lang="ja-JP" altLang="en-US" sz="1000" dirty="0">
                <a:latin typeface="黑体" pitchFamily="2" charset="-122"/>
                <a:ea typeface="黑体" pitchFamily="2" charset="-122"/>
              </a:rPr>
              <a:t>　　</a:t>
            </a:r>
            <a:r>
              <a:rPr lang="zh-CN" altLang="en-US" sz="1000" dirty="0" smtClean="0">
                <a:latin typeface="黑体" pitchFamily="2" charset="-122"/>
                <a:ea typeface="黑体" pitchFamily="2" charset="-122"/>
              </a:rPr>
              <a:t>根据左侧条件的设置，对相应股票按指标进行时间上的纵向浏览展示</a:t>
            </a:r>
            <a:endParaRPr lang="en-US" altLang="ja-JP" sz="1000" dirty="0">
              <a:latin typeface="黑体" pitchFamily="2" charset="-122"/>
              <a:ea typeface="黑体" pitchFamily="2" charset="-122"/>
            </a:endParaRPr>
          </a:p>
        </p:txBody>
      </p:sp>
      <p:sp>
        <p:nvSpPr>
          <p:cNvPr id="16" name="Oval 14"/>
          <p:cNvSpPr>
            <a:spLocks noChangeArrowheads="1"/>
          </p:cNvSpPr>
          <p:nvPr/>
        </p:nvSpPr>
        <p:spPr bwMode="auto">
          <a:xfrm rot="-1431667">
            <a:off x="8044363" y="2320265"/>
            <a:ext cx="595313" cy="341313"/>
          </a:xfrm>
          <a:prstGeom prst="ellipse">
            <a:avLst/>
          </a:prstGeom>
          <a:solidFill>
            <a:srgbClr val="3366FF"/>
          </a:solidFill>
          <a:ln w="9525">
            <a:solidFill>
              <a:srgbClr val="3366FF"/>
            </a:solidFill>
            <a:round/>
            <a:headEnd/>
            <a:tailEnd/>
          </a:ln>
        </p:spPr>
        <p:txBody>
          <a:bodyPr wrap="none" anchor="ctr"/>
          <a:lstStyle/>
          <a:p>
            <a:pPr algn="ctr"/>
            <a:r>
              <a:rPr lang="en-US" altLang="ja-JP" sz="1000" b="1" dirty="0">
                <a:solidFill>
                  <a:schemeClr val="bg1"/>
                </a:solidFill>
                <a:latin typeface="Times New Roman" pitchFamily="18" charset="0"/>
                <a:ea typeface="MS PGothic" pitchFamily="34" charset="-128"/>
              </a:rPr>
              <a:t>Sample</a:t>
            </a:r>
          </a:p>
        </p:txBody>
      </p:sp>
      <p:sp>
        <p:nvSpPr>
          <p:cNvPr id="2" name="矩形 1"/>
          <p:cNvSpPr/>
          <p:nvPr/>
        </p:nvSpPr>
        <p:spPr>
          <a:xfrm>
            <a:off x="157162" y="6021288"/>
            <a:ext cx="8986837" cy="307777"/>
          </a:xfrm>
          <a:prstGeom prst="rect">
            <a:avLst/>
          </a:prstGeom>
        </p:spPr>
        <p:txBody>
          <a:bodyPr wrap="square">
            <a:spAutoFit/>
          </a:bodyPr>
          <a:lstStyle/>
          <a:p>
            <a:r>
              <a:rPr lang="zh-CN" altLang="en-US" sz="1400" dirty="0">
                <a:solidFill>
                  <a:schemeClr val="bg1"/>
                </a:solidFill>
                <a:latin typeface="微软雅黑" panose="020B0503020204020204" pitchFamily="34" charset="-122"/>
                <a:ea typeface="微软雅黑" panose="020B0503020204020204" pitchFamily="34" charset="-122"/>
              </a:rPr>
              <a:t>时间序列页面为左右结构，左侧为已有模板</a:t>
            </a:r>
            <a:r>
              <a:rPr lang="en-US" altLang="zh-CN" sz="1400" dirty="0">
                <a:solidFill>
                  <a:schemeClr val="bg1"/>
                </a:solidFill>
                <a:latin typeface="微软雅黑" panose="020B0503020204020204" pitchFamily="34" charset="-122"/>
                <a:ea typeface="微软雅黑" panose="020B0503020204020204" pitchFamily="34" charset="-122"/>
              </a:rPr>
              <a:t>/</a:t>
            </a:r>
            <a:r>
              <a:rPr lang="zh-CN" altLang="en-US" sz="1400" dirty="0">
                <a:solidFill>
                  <a:schemeClr val="bg1"/>
                </a:solidFill>
                <a:latin typeface="微软雅黑" panose="020B0503020204020204" pitchFamily="34" charset="-122"/>
                <a:ea typeface="微软雅黑" panose="020B0503020204020204" pitchFamily="34" charset="-122"/>
              </a:rPr>
              <a:t>新建模板区，右侧为结果区，并可将结果区数据导出到</a:t>
            </a:r>
            <a:r>
              <a:rPr lang="en-US" altLang="zh-CN" sz="1400" dirty="0">
                <a:solidFill>
                  <a:schemeClr val="bg1"/>
                </a:solidFill>
                <a:latin typeface="微软雅黑" panose="020B0503020204020204" pitchFamily="34" charset="-122"/>
                <a:ea typeface="微软雅黑" panose="020B0503020204020204" pitchFamily="34" charset="-122"/>
              </a:rPr>
              <a:t>Excel</a:t>
            </a:r>
            <a:r>
              <a:rPr lang="zh-CN" altLang="en-US" sz="1400" dirty="0">
                <a:solidFill>
                  <a:schemeClr val="bg1"/>
                </a:solidFill>
                <a:latin typeface="微软雅黑" panose="020B0503020204020204" pitchFamily="34" charset="-122"/>
                <a:ea typeface="微软雅黑" panose="020B0503020204020204" pitchFamily="34" charset="-122"/>
              </a:rPr>
              <a:t>中</a:t>
            </a:r>
            <a:endParaRPr lang="en-US" altLang="zh-CN" sz="140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2016057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noChangeArrowheads="1"/>
          </p:cNvPicPr>
          <p:nvPr/>
        </p:nvPicPr>
        <p:blipFill>
          <a:blip r:embed="rId2" cstate="print"/>
          <a:srcRect/>
          <a:stretch>
            <a:fillRect/>
          </a:stretch>
        </p:blipFill>
        <p:spPr bwMode="auto">
          <a:xfrm>
            <a:off x="0" y="6602522"/>
            <a:ext cx="9144000" cy="255478"/>
          </a:xfrm>
          <a:prstGeom prst="rect">
            <a:avLst/>
          </a:prstGeom>
          <a:noFill/>
          <a:ln w="9525">
            <a:noFill/>
            <a:miter lim="800000"/>
            <a:headEnd/>
            <a:tailEnd/>
          </a:ln>
          <a:effectLst/>
        </p:spPr>
      </p:pic>
      <p:sp>
        <p:nvSpPr>
          <p:cNvPr id="16" name="矩形 15"/>
          <p:cNvSpPr/>
          <p:nvPr/>
        </p:nvSpPr>
        <p:spPr>
          <a:xfrm>
            <a:off x="133724" y="116632"/>
            <a:ext cx="8470724" cy="584775"/>
          </a:xfrm>
          <a:prstGeom prst="rect">
            <a:avLst/>
          </a:prstGeom>
        </p:spPr>
        <p:txBody>
          <a:bodyPr wrap="square">
            <a:spAutoFit/>
          </a:bodyPr>
          <a:lstStyle/>
          <a:p>
            <a:pPr eaLnBrk="0" hangingPunct="0"/>
            <a:endParaRPr lang="en-US" altLang="zh-CN" sz="3200" b="1" dirty="0">
              <a:solidFill>
                <a:schemeClr val="accent6">
                  <a:lumMod val="75000"/>
                </a:schemeClr>
              </a:solidFill>
              <a:latin typeface="Rockwell Condensed" pitchFamily="18" charset="0"/>
            </a:endParaRPr>
          </a:p>
        </p:txBody>
      </p:sp>
      <p:cxnSp>
        <p:nvCxnSpPr>
          <p:cNvPr id="21" name="直接连接符 20"/>
          <p:cNvCxnSpPr/>
          <p:nvPr/>
        </p:nvCxnSpPr>
        <p:spPr>
          <a:xfrm>
            <a:off x="1214414" y="823724"/>
            <a:ext cx="6715172" cy="1588"/>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7" name="矩形 16"/>
          <p:cNvSpPr/>
          <p:nvPr/>
        </p:nvSpPr>
        <p:spPr>
          <a:xfrm>
            <a:off x="1357290" y="2000240"/>
            <a:ext cx="6500858" cy="872034"/>
          </a:xfrm>
          <a:prstGeom prst="rect">
            <a:avLst/>
          </a:prstGeom>
        </p:spPr>
        <p:txBody>
          <a:bodyPr wrap="square">
            <a:spAutoFit/>
          </a:bodyPr>
          <a:lstStyle/>
          <a:p>
            <a:pPr>
              <a:lnSpc>
                <a:spcPct val="150000"/>
              </a:lnSpc>
            </a:pPr>
            <a:r>
              <a:rPr lang="en-US" altLang="zh-CN" dirty="0" smtClean="0"/>
              <a:t>.</a:t>
            </a:r>
          </a:p>
          <a:p>
            <a:pPr>
              <a:lnSpc>
                <a:spcPct val="150000"/>
              </a:lnSpc>
            </a:pPr>
            <a:endParaRPr lang="en-US" altLang="zh-CN" dirty="0" smtClean="0"/>
          </a:p>
        </p:txBody>
      </p:sp>
      <p:sp>
        <p:nvSpPr>
          <p:cNvPr id="5" name="Rectangle 1"/>
          <p:cNvSpPr>
            <a:spLocks noChangeArrowheads="1"/>
          </p:cNvSpPr>
          <p:nvPr/>
        </p:nvSpPr>
        <p:spPr bwMode="auto">
          <a:xfrm>
            <a:off x="576027" y="896382"/>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zh-CN" sz="1800" b="0" i="0" u="none" strike="noStrike" cap="none" normalizeH="0" baseline="0" smtClean="0">
              <a:ln>
                <a:noFill/>
              </a:ln>
              <a:solidFill>
                <a:schemeClr val="tx1"/>
              </a:solidFill>
              <a:effectLst/>
              <a:latin typeface="Arial" pitchFamily="34" charset="0"/>
              <a:ea typeface="宋体" pitchFamily="2" charset="-122"/>
            </a:endParaRPr>
          </a:p>
        </p:txBody>
      </p:sp>
      <p:sp>
        <p:nvSpPr>
          <p:cNvPr id="6" name="矩形 5"/>
          <p:cNvSpPr/>
          <p:nvPr/>
        </p:nvSpPr>
        <p:spPr>
          <a:xfrm>
            <a:off x="133724" y="6011591"/>
            <a:ext cx="4572000" cy="590931"/>
          </a:xfrm>
          <a:prstGeom prst="rect">
            <a:avLst/>
          </a:prstGeom>
        </p:spPr>
        <p:txBody>
          <a:bodyPr>
            <a:spAutoFit/>
          </a:bodyPr>
          <a:lstStyle/>
          <a:p>
            <a:pPr eaLnBrk="1" hangingPunct="1">
              <a:lnSpc>
                <a:spcPct val="80000"/>
              </a:lnSpc>
            </a:pPr>
            <a:r>
              <a:rPr lang="en-US" altLang="zh-CN" dirty="0">
                <a:solidFill>
                  <a:schemeClr val="bg1"/>
                </a:solidFill>
                <a:latin typeface="Arial Narrow" pitchFamily="34" charset="0"/>
                <a:sym typeface="Franklin Gothic Book" pitchFamily="34" charset="0"/>
              </a:rPr>
              <a:t>Quant </a:t>
            </a:r>
            <a:r>
              <a:rPr lang="zh-CN" altLang="en-US" dirty="0">
                <a:solidFill>
                  <a:schemeClr val="bg1"/>
                </a:solidFill>
                <a:latin typeface="Arial Narrow" pitchFamily="34" charset="0"/>
                <a:sym typeface="Franklin Gothic Book" pitchFamily="34" charset="0"/>
              </a:rPr>
              <a:t>Data &amp;Quant</a:t>
            </a:r>
            <a:r>
              <a:rPr lang="en-US" altLang="zh-CN" dirty="0">
                <a:solidFill>
                  <a:schemeClr val="bg1"/>
                </a:solidFill>
                <a:latin typeface="Arial Narrow" pitchFamily="34" charset="0"/>
                <a:sym typeface="Franklin Gothic Book" pitchFamily="34" charset="0"/>
              </a:rPr>
              <a:t> Research</a:t>
            </a:r>
          </a:p>
          <a:p>
            <a:pPr eaLnBrk="1" hangingPunct="1"/>
            <a:r>
              <a:rPr lang="en-US" altLang="zh-CN" dirty="0">
                <a:solidFill>
                  <a:schemeClr val="bg1"/>
                </a:solidFill>
                <a:latin typeface="微软雅黑" pitchFamily="34" charset="-122"/>
                <a:ea typeface="微软雅黑" pitchFamily="34" charset="-122"/>
                <a:sym typeface="微软雅黑" pitchFamily="34" charset="-122"/>
              </a:rPr>
              <a:t>Accurate and comprehensive</a:t>
            </a:r>
            <a:r>
              <a:rPr lang="zh-CN" altLang="en-US" dirty="0">
                <a:solidFill>
                  <a:schemeClr val="bg1"/>
                </a:solidFill>
                <a:latin typeface="微软雅黑" pitchFamily="34" charset="-122"/>
                <a:ea typeface="微软雅黑" pitchFamily="34" charset="-122"/>
                <a:sym typeface="微软雅黑" pitchFamily="34" charset="-122"/>
              </a:rPr>
              <a:t>，</a:t>
            </a:r>
            <a:r>
              <a:rPr lang="en-US" altLang="zh-CN" dirty="0">
                <a:solidFill>
                  <a:schemeClr val="bg1"/>
                </a:solidFill>
                <a:latin typeface="微软雅黑" pitchFamily="34" charset="-122"/>
                <a:ea typeface="微软雅黑" pitchFamily="34" charset="-122"/>
                <a:sym typeface="微软雅黑" pitchFamily="34" charset="-122"/>
              </a:rPr>
              <a:t>Effective</a:t>
            </a:r>
            <a:r>
              <a:rPr lang="zh-CN" altLang="en-US" dirty="0">
                <a:solidFill>
                  <a:schemeClr val="bg1"/>
                </a:solidFill>
                <a:latin typeface="微软雅黑" pitchFamily="34" charset="-122"/>
                <a:ea typeface="微软雅黑" pitchFamily="34" charset="-122"/>
                <a:sym typeface="微软雅黑" pitchFamily="34" charset="-122"/>
              </a:rPr>
              <a:t>  </a:t>
            </a:r>
          </a:p>
        </p:txBody>
      </p:sp>
      <p:sp>
        <p:nvSpPr>
          <p:cNvPr id="9" name="Text Box 8"/>
          <p:cNvSpPr txBox="1">
            <a:spLocks noChangeArrowheads="1"/>
          </p:cNvSpPr>
          <p:nvPr/>
        </p:nvSpPr>
        <p:spPr bwMode="auto">
          <a:xfrm>
            <a:off x="507553" y="1687512"/>
            <a:ext cx="3568101" cy="2917722"/>
          </a:xfrm>
          <a:prstGeom prst="rect">
            <a:avLst/>
          </a:prstGeom>
          <a:noFill/>
          <a:ln w="9525">
            <a:noFill/>
            <a:miter lim="800000"/>
            <a:headEnd/>
            <a:tailEnd/>
          </a:ln>
        </p:spPr>
        <p:txBody>
          <a:bodyPr wrap="square">
            <a:spAutoFit/>
          </a:bodyPr>
          <a:lstStyle/>
          <a:p>
            <a:r>
              <a:rPr lang="ja-JP" altLang="en-US" dirty="0" smtClean="0">
                <a:latin typeface="微软雅黑"/>
                <a:ea typeface="微软雅黑"/>
                <a:cs typeface="微软雅黑"/>
              </a:rPr>
              <a:t>　</a:t>
            </a:r>
            <a:endParaRPr lang="en-US" altLang="zh-CN" dirty="0" smtClean="0">
              <a:latin typeface="微软雅黑"/>
              <a:ea typeface="微软雅黑"/>
              <a:cs typeface="微软雅黑"/>
            </a:endParaRPr>
          </a:p>
          <a:p>
            <a:pPr>
              <a:lnSpc>
                <a:spcPct val="70000"/>
              </a:lnSpc>
              <a:spcBef>
                <a:spcPct val="50000"/>
              </a:spcBef>
            </a:pPr>
            <a:r>
              <a:rPr lang="zh-CN" altLang="en-US" dirty="0" smtClean="0">
                <a:latin typeface="微软雅黑" pitchFamily="34" charset="-122"/>
                <a:ea typeface="微软雅黑" pitchFamily="34" charset="-122"/>
              </a:rPr>
              <a:t>行情</a:t>
            </a:r>
            <a:r>
              <a:rPr lang="zh-CN" altLang="en-US" dirty="0">
                <a:latin typeface="微软雅黑" pitchFamily="34" charset="-122"/>
                <a:ea typeface="微软雅黑" pitchFamily="34" charset="-122"/>
              </a:rPr>
              <a:t>报价</a:t>
            </a:r>
            <a:endParaRPr lang="en-US" altLang="ja-JP" dirty="0">
              <a:latin typeface="微软雅黑" pitchFamily="34" charset="-122"/>
              <a:ea typeface="微软雅黑" pitchFamily="34" charset="-122"/>
            </a:endParaRPr>
          </a:p>
          <a:p>
            <a:pPr>
              <a:lnSpc>
                <a:spcPct val="70000"/>
              </a:lnSpc>
              <a:spcBef>
                <a:spcPct val="50000"/>
              </a:spcBef>
            </a:pPr>
            <a:endParaRPr lang="en-US" altLang="ja-JP" dirty="0" smtClean="0">
              <a:latin typeface="微软雅黑"/>
              <a:ea typeface="微软雅黑"/>
              <a:cs typeface="微软雅黑"/>
            </a:endParaRPr>
          </a:p>
          <a:p>
            <a:pPr>
              <a:lnSpc>
                <a:spcPct val="70000"/>
              </a:lnSpc>
              <a:spcBef>
                <a:spcPct val="50000"/>
              </a:spcBef>
            </a:pPr>
            <a:r>
              <a:rPr lang="zh-CN" altLang="en-US" dirty="0">
                <a:latin typeface="微软雅黑"/>
                <a:ea typeface="微软雅黑"/>
                <a:cs typeface="微软雅黑"/>
              </a:rPr>
              <a:t>市场资讯</a:t>
            </a:r>
            <a:endParaRPr lang="en-US" altLang="zh-CN" dirty="0">
              <a:latin typeface="微软雅黑"/>
              <a:ea typeface="微软雅黑"/>
              <a:cs typeface="微软雅黑"/>
            </a:endParaRPr>
          </a:p>
          <a:p>
            <a:pPr>
              <a:lnSpc>
                <a:spcPct val="70000"/>
              </a:lnSpc>
              <a:spcBef>
                <a:spcPct val="50000"/>
              </a:spcBef>
            </a:pPr>
            <a:endParaRPr lang="en-US" altLang="zh-CN" dirty="0" smtClean="0">
              <a:latin typeface="微软雅黑"/>
              <a:ea typeface="微软雅黑"/>
              <a:cs typeface="微软雅黑"/>
            </a:endParaRPr>
          </a:p>
          <a:p>
            <a:pPr fontAlgn="auto">
              <a:lnSpc>
                <a:spcPct val="70000"/>
              </a:lnSpc>
              <a:spcBef>
                <a:spcPct val="50000"/>
              </a:spcBef>
              <a:spcAft>
                <a:spcPts val="0"/>
              </a:spcAft>
              <a:buClr>
                <a:schemeClr val="hlink"/>
              </a:buClr>
              <a:buSzPct val="60000"/>
              <a:buFont typeface="Wingdings" pitchFamily="2" charset="2"/>
              <a:buNone/>
              <a:defRPr/>
            </a:pPr>
            <a:r>
              <a:rPr lang="zh-CN" altLang="en-US" dirty="0" smtClean="0">
                <a:latin typeface="微软雅黑" pitchFamily="34" charset="-122"/>
                <a:ea typeface="微软雅黑" pitchFamily="34" charset="-122"/>
              </a:rPr>
              <a:t>组合管理</a:t>
            </a:r>
            <a:endParaRPr lang="en-US" altLang="ja-JP" dirty="0" smtClean="0">
              <a:latin typeface="微软雅黑" pitchFamily="34" charset="-122"/>
              <a:ea typeface="微软雅黑" pitchFamily="34" charset="-122"/>
            </a:endParaRPr>
          </a:p>
          <a:p>
            <a:pPr>
              <a:lnSpc>
                <a:spcPct val="70000"/>
              </a:lnSpc>
              <a:spcBef>
                <a:spcPct val="50000"/>
              </a:spcBef>
            </a:pPr>
            <a:r>
              <a:rPr lang="en-US" altLang="ja-JP" sz="1200" dirty="0" smtClean="0">
                <a:latin typeface="微软雅黑"/>
                <a:ea typeface="微软雅黑"/>
                <a:cs typeface="微软雅黑"/>
              </a:rPr>
              <a:t>       </a:t>
            </a:r>
          </a:p>
          <a:p>
            <a:pPr>
              <a:lnSpc>
                <a:spcPct val="70000"/>
              </a:lnSpc>
              <a:spcBef>
                <a:spcPct val="50000"/>
              </a:spcBef>
            </a:pPr>
            <a:r>
              <a:rPr lang="zh-CN" altLang="en-US" dirty="0">
                <a:latin typeface="微软雅黑" pitchFamily="34" charset="-122"/>
                <a:ea typeface="微软雅黑" pitchFamily="34" charset="-122"/>
              </a:rPr>
              <a:t>贡献度分析</a:t>
            </a:r>
            <a:endParaRPr lang="en-US" altLang="ja-JP" dirty="0">
              <a:latin typeface="微软雅黑" pitchFamily="34" charset="-122"/>
              <a:ea typeface="微软雅黑" pitchFamily="34" charset="-122"/>
            </a:endParaRPr>
          </a:p>
          <a:p>
            <a:pPr>
              <a:lnSpc>
                <a:spcPct val="70000"/>
              </a:lnSpc>
              <a:spcBef>
                <a:spcPct val="50000"/>
              </a:spcBef>
            </a:pPr>
            <a:endParaRPr lang="en-US" altLang="ja-JP" dirty="0" smtClean="0">
              <a:latin typeface="微软雅黑"/>
              <a:ea typeface="微软雅黑"/>
              <a:cs typeface="微软雅黑"/>
            </a:endParaRPr>
          </a:p>
        </p:txBody>
      </p:sp>
      <p:sp>
        <p:nvSpPr>
          <p:cNvPr id="12" name="Line 15"/>
          <p:cNvSpPr>
            <a:spLocks noChangeShapeType="1"/>
          </p:cNvSpPr>
          <p:nvPr/>
        </p:nvSpPr>
        <p:spPr bwMode="auto">
          <a:xfrm>
            <a:off x="576027" y="3073222"/>
            <a:ext cx="3248646" cy="0"/>
          </a:xfrm>
          <a:prstGeom prst="line">
            <a:avLst/>
          </a:prstGeom>
          <a:noFill/>
          <a:ln w="22225">
            <a:solidFill>
              <a:schemeClr val="bg1">
                <a:lumMod val="65000"/>
              </a:schemeClr>
            </a:solidFill>
            <a:round/>
            <a:headEnd/>
            <a:tailEnd/>
          </a:ln>
        </p:spPr>
        <p:txBody>
          <a:bodyPr wrap="none" anchor="ctr"/>
          <a:lstStyle/>
          <a:p>
            <a:pPr fontAlgn="auto">
              <a:spcBef>
                <a:spcPts val="0"/>
              </a:spcBef>
              <a:spcAft>
                <a:spcPts val="0"/>
              </a:spcAft>
              <a:defRPr/>
            </a:pPr>
            <a:endParaRPr lang="zh-CN" altLang="en-US">
              <a:latin typeface="+mn-lt"/>
              <a:ea typeface="+mn-ea"/>
            </a:endParaRPr>
          </a:p>
        </p:txBody>
      </p:sp>
      <p:sp>
        <p:nvSpPr>
          <p:cNvPr id="14" name="Line 13"/>
          <p:cNvSpPr>
            <a:spLocks noChangeShapeType="1"/>
          </p:cNvSpPr>
          <p:nvPr/>
        </p:nvSpPr>
        <p:spPr bwMode="auto">
          <a:xfrm>
            <a:off x="576027" y="2444407"/>
            <a:ext cx="3168650" cy="0"/>
          </a:xfrm>
          <a:prstGeom prst="line">
            <a:avLst/>
          </a:prstGeom>
          <a:noFill/>
          <a:ln w="22225">
            <a:solidFill>
              <a:schemeClr val="bg1">
                <a:lumMod val="65000"/>
              </a:schemeClr>
            </a:solidFill>
            <a:round/>
            <a:headEnd/>
            <a:tailEnd/>
          </a:ln>
        </p:spPr>
        <p:txBody>
          <a:bodyPr wrap="none" anchor="ctr"/>
          <a:lstStyle/>
          <a:p>
            <a:pPr fontAlgn="auto">
              <a:spcBef>
                <a:spcPts val="0"/>
              </a:spcBef>
              <a:spcAft>
                <a:spcPts val="0"/>
              </a:spcAft>
              <a:defRPr/>
            </a:pPr>
            <a:endParaRPr lang="zh-CN" altLang="en-US">
              <a:latin typeface="+mn-lt"/>
              <a:ea typeface="+mn-ea"/>
            </a:endParaRPr>
          </a:p>
        </p:txBody>
      </p:sp>
      <p:sp>
        <p:nvSpPr>
          <p:cNvPr id="23" name="Line 11"/>
          <p:cNvSpPr>
            <a:spLocks noChangeShapeType="1"/>
          </p:cNvSpPr>
          <p:nvPr/>
        </p:nvSpPr>
        <p:spPr bwMode="auto">
          <a:xfrm>
            <a:off x="576027" y="3783470"/>
            <a:ext cx="3168650" cy="0"/>
          </a:xfrm>
          <a:prstGeom prst="line">
            <a:avLst/>
          </a:prstGeom>
          <a:noFill/>
          <a:ln w="22225">
            <a:solidFill>
              <a:schemeClr val="bg1">
                <a:lumMod val="65000"/>
              </a:schemeClr>
            </a:solidFill>
            <a:round/>
            <a:headEnd/>
            <a:tailEnd/>
          </a:ln>
        </p:spPr>
        <p:txBody>
          <a:bodyPr wrap="none" anchor="ctr"/>
          <a:lstStyle/>
          <a:p>
            <a:pPr fontAlgn="auto">
              <a:spcBef>
                <a:spcPts val="0"/>
              </a:spcBef>
              <a:spcAft>
                <a:spcPts val="0"/>
              </a:spcAft>
              <a:defRPr/>
            </a:pPr>
            <a:endParaRPr lang="zh-CN" altLang="en-US">
              <a:latin typeface="+mn-lt"/>
              <a:ea typeface="+mn-ea"/>
            </a:endParaRPr>
          </a:p>
        </p:txBody>
      </p:sp>
      <p:sp>
        <p:nvSpPr>
          <p:cNvPr id="26" name="TextBox 1"/>
          <p:cNvSpPr txBox="1">
            <a:spLocks noChangeArrowheads="1"/>
          </p:cNvSpPr>
          <p:nvPr/>
        </p:nvSpPr>
        <p:spPr bwMode="auto">
          <a:xfrm>
            <a:off x="539750" y="997928"/>
            <a:ext cx="4032250" cy="954107"/>
          </a:xfrm>
          <a:prstGeom prst="rect">
            <a:avLst/>
          </a:prstGeom>
          <a:noFill/>
          <a:ln w="9525">
            <a:noFill/>
            <a:miter lim="800000"/>
            <a:headEnd/>
            <a:tailEnd/>
          </a:ln>
        </p:spPr>
        <p:txBody>
          <a:bodyPr>
            <a:spAutoFit/>
          </a:bodyPr>
          <a:lstStyle/>
          <a:p>
            <a:r>
              <a:rPr lang="zh-CN" altLang="en-US" sz="2800" b="1" dirty="0" smtClean="0">
                <a:solidFill>
                  <a:schemeClr val="tx2"/>
                </a:solidFill>
                <a:latin typeface="微软雅黑"/>
                <a:ea typeface="微软雅黑"/>
                <a:cs typeface="微软雅黑"/>
              </a:rPr>
              <a:t>监控</a:t>
            </a:r>
            <a:r>
              <a:rPr lang="zh-CN" altLang="en-US" sz="2800" b="1" dirty="0">
                <a:solidFill>
                  <a:schemeClr val="tx2"/>
                </a:solidFill>
                <a:latin typeface="微软雅黑"/>
                <a:ea typeface="微软雅黑"/>
                <a:cs typeface="微软雅黑"/>
              </a:rPr>
              <a:t>投资策略</a:t>
            </a:r>
            <a:endParaRPr lang="en-US" altLang="ja-JP" sz="2800" b="1" dirty="0">
              <a:solidFill>
                <a:schemeClr val="tx2"/>
              </a:solidFill>
              <a:latin typeface="微软雅黑"/>
              <a:ea typeface="微软雅黑"/>
              <a:cs typeface="微软雅黑"/>
            </a:endParaRPr>
          </a:p>
          <a:p>
            <a:endParaRPr lang="zh-CN" altLang="en-US" sz="2800" b="1" dirty="0">
              <a:solidFill>
                <a:schemeClr val="tx2"/>
              </a:solidFill>
              <a:latin typeface="微软雅黑"/>
              <a:ea typeface="微软雅黑"/>
              <a:cs typeface="微软雅黑"/>
            </a:endParaRPr>
          </a:p>
        </p:txBody>
      </p:sp>
      <p:sp>
        <p:nvSpPr>
          <p:cNvPr id="27" name="Rectangle 3"/>
          <p:cNvSpPr>
            <a:spLocks noGrp="1" noChangeArrowheads="1"/>
          </p:cNvSpPr>
          <p:nvPr>
            <p:ph type="title"/>
          </p:nvPr>
        </p:nvSpPr>
        <p:spPr>
          <a:xfrm>
            <a:off x="296068" y="269607"/>
            <a:ext cx="4087813" cy="431800"/>
          </a:xfrm>
        </p:spPr>
        <p:txBody>
          <a:bodyPr rtlCol="0">
            <a:noAutofit/>
          </a:bodyPr>
          <a:lstStyle/>
          <a:p>
            <a:pPr algn="l" eaLnBrk="1" fontAlgn="auto" hangingPunct="1">
              <a:spcAft>
                <a:spcPts val="0"/>
              </a:spcAft>
              <a:defRPr/>
            </a:pPr>
            <a:r>
              <a:rPr kumimoji="1" lang="en-US" altLang="ja-JP" sz="3200" b="1" dirty="0" smtClean="0">
                <a:solidFill>
                  <a:schemeClr val="accent6">
                    <a:lumMod val="75000"/>
                  </a:schemeClr>
                </a:solidFill>
                <a:latin typeface="微软雅黑" pitchFamily="34" charset="-122"/>
                <a:ea typeface="微软雅黑" pitchFamily="34" charset="-122"/>
              </a:rPr>
              <a:t>NT</a:t>
            </a:r>
            <a:r>
              <a:rPr kumimoji="1" lang="zh-CN" altLang="en-US" sz="3200" b="1" dirty="0" smtClean="0">
                <a:solidFill>
                  <a:schemeClr val="accent6">
                    <a:lumMod val="75000"/>
                  </a:schemeClr>
                </a:solidFill>
                <a:latin typeface="微软雅黑" pitchFamily="34" charset="-122"/>
                <a:ea typeface="微软雅黑" pitchFamily="34" charset="-122"/>
              </a:rPr>
              <a:t>的主要功能</a:t>
            </a:r>
            <a:endParaRPr kumimoji="1" lang="en-US" altLang="ja-JP" sz="3200" b="1" dirty="0" smtClean="0">
              <a:solidFill>
                <a:schemeClr val="accent6">
                  <a:lumMod val="75000"/>
                </a:schemeClr>
              </a:solidFill>
              <a:latin typeface="微软雅黑" pitchFamily="34" charset="-122"/>
              <a:ea typeface="微软雅黑" pitchFamily="34" charset="-122"/>
            </a:endParaRPr>
          </a:p>
        </p:txBody>
      </p:sp>
      <p:sp>
        <p:nvSpPr>
          <p:cNvPr id="25" name="Line 11"/>
          <p:cNvSpPr>
            <a:spLocks noChangeShapeType="1"/>
          </p:cNvSpPr>
          <p:nvPr/>
        </p:nvSpPr>
        <p:spPr bwMode="auto">
          <a:xfrm>
            <a:off x="576027" y="4437112"/>
            <a:ext cx="3276377" cy="0"/>
          </a:xfrm>
          <a:prstGeom prst="line">
            <a:avLst/>
          </a:prstGeom>
          <a:noFill/>
          <a:ln w="22225">
            <a:solidFill>
              <a:schemeClr val="bg1">
                <a:lumMod val="65000"/>
              </a:schemeClr>
            </a:solidFill>
            <a:round/>
            <a:headEnd/>
            <a:tailEnd/>
          </a:ln>
        </p:spPr>
        <p:txBody>
          <a:bodyPr wrap="none" anchor="ctr"/>
          <a:lstStyle/>
          <a:p>
            <a:pPr fontAlgn="auto">
              <a:spcBef>
                <a:spcPts val="0"/>
              </a:spcBef>
              <a:spcAft>
                <a:spcPts val="0"/>
              </a:spcAft>
              <a:defRPr/>
            </a:pPr>
            <a:endParaRPr lang="zh-CN" altLang="en-US">
              <a:latin typeface="+mn-lt"/>
              <a:ea typeface="+mn-ea"/>
            </a:endParaRPr>
          </a:p>
        </p:txBody>
      </p:sp>
    </p:spTree>
    <p:extLst>
      <p:ext uri="{BB962C8B-B14F-4D97-AF65-F5344CB8AC3E}">
        <p14:creationId xmlns:p14="http://schemas.microsoft.com/office/powerpoint/2010/main" val="328880222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50825" y="111125"/>
            <a:ext cx="5329238" cy="725488"/>
          </a:xfrm>
        </p:spPr>
        <p:txBody>
          <a:bodyPr rtlCol="0">
            <a:normAutofit/>
          </a:bodyPr>
          <a:lstStyle/>
          <a:p>
            <a:pPr algn="l" eaLnBrk="1" fontAlgn="auto" hangingPunct="1">
              <a:spcAft>
                <a:spcPts val="0"/>
              </a:spcAft>
              <a:defRPr/>
            </a:pPr>
            <a:r>
              <a:rPr lang="zh-CN" altLang="en-US" sz="3200" b="1" dirty="0" smtClean="0">
                <a:solidFill>
                  <a:schemeClr val="accent6">
                    <a:lumMod val="75000"/>
                  </a:schemeClr>
                </a:solidFill>
                <a:latin typeface="微软雅黑" panose="020B0503020204020204" pitchFamily="34" charset="-122"/>
                <a:ea typeface="微软雅黑" panose="020B0503020204020204" pitchFamily="34" charset="-122"/>
              </a:rPr>
              <a:t>行情报价</a:t>
            </a:r>
            <a:endParaRPr lang="zh-CN" altLang="en-US" sz="3200" b="1" dirty="0">
              <a:solidFill>
                <a:schemeClr val="accent6">
                  <a:lumMod val="75000"/>
                </a:schemeClr>
              </a:solidFill>
              <a:latin typeface="微软雅黑" panose="020B0503020204020204" pitchFamily="34" charset="-122"/>
              <a:ea typeface="微软雅黑" panose="020B0503020204020204" pitchFamily="34" charset="-122"/>
            </a:endParaRPr>
          </a:p>
        </p:txBody>
      </p:sp>
      <p:sp>
        <p:nvSpPr>
          <p:cNvPr id="60418" name="Rectangle 23"/>
          <p:cNvSpPr>
            <a:spLocks noChangeArrowheads="1"/>
          </p:cNvSpPr>
          <p:nvPr/>
        </p:nvSpPr>
        <p:spPr bwMode="auto">
          <a:xfrm>
            <a:off x="2119437" y="836613"/>
            <a:ext cx="6484813" cy="358775"/>
          </a:xfrm>
          <a:prstGeom prst="rect">
            <a:avLst/>
          </a:prstGeom>
          <a:noFill/>
          <a:ln w="9525">
            <a:noFill/>
            <a:miter lim="800000"/>
            <a:headEnd/>
            <a:tailEnd/>
          </a:ln>
        </p:spPr>
        <p:txBody>
          <a:bodyPr anchor="ctr"/>
          <a:lstStyle/>
          <a:p>
            <a:pPr defTabSz="977900">
              <a:spcBef>
                <a:spcPct val="20000"/>
              </a:spcBef>
              <a:buClr>
                <a:schemeClr val="hlink"/>
              </a:buClr>
              <a:buSzPct val="60000"/>
            </a:pPr>
            <a:r>
              <a:rPr lang="zh-CN" altLang="en-US" sz="1600" b="1" dirty="0" smtClean="0">
                <a:latin typeface="微软雅黑"/>
                <a:ea typeface="微软雅黑"/>
                <a:cs typeface="微软雅黑"/>
              </a:rPr>
              <a:t>查找指数、个股、期货、债券、基金的行情信息</a:t>
            </a:r>
            <a:endParaRPr lang="en-US" altLang="ja-JP" sz="1600" b="1" dirty="0">
              <a:latin typeface="微软雅黑"/>
              <a:ea typeface="微软雅黑"/>
              <a:cs typeface="微软雅黑"/>
            </a:endParaRPr>
          </a:p>
        </p:txBody>
      </p:sp>
      <p:pic>
        <p:nvPicPr>
          <p:cNvPr id="60421" name="Picture 41"/>
          <p:cNvPicPr>
            <a:picLocks noChangeAspect="1" noChangeArrowheads="1"/>
          </p:cNvPicPr>
          <p:nvPr/>
        </p:nvPicPr>
        <p:blipFill>
          <a:blip r:embed="rId2" cstate="print"/>
          <a:srcRect/>
          <a:stretch>
            <a:fillRect/>
          </a:stretch>
        </p:blipFill>
        <p:spPr bwMode="auto">
          <a:xfrm>
            <a:off x="5367338" y="1716088"/>
            <a:ext cx="3694112" cy="1651000"/>
          </a:xfrm>
          <a:prstGeom prst="rect">
            <a:avLst/>
          </a:prstGeom>
          <a:noFill/>
          <a:ln w="9525">
            <a:solidFill>
              <a:schemeClr val="tx1"/>
            </a:solidFill>
            <a:miter lim="800000"/>
            <a:headEnd/>
            <a:tailEnd/>
          </a:ln>
        </p:spPr>
      </p:pic>
      <p:sp>
        <p:nvSpPr>
          <p:cNvPr id="8" name="AutoShape 45"/>
          <p:cNvSpPr>
            <a:spLocks noChangeArrowheads="1"/>
          </p:cNvSpPr>
          <p:nvPr/>
        </p:nvSpPr>
        <p:spPr bwMode="auto">
          <a:xfrm>
            <a:off x="4860032" y="3212976"/>
            <a:ext cx="388938" cy="698500"/>
          </a:xfrm>
          <a:prstGeom prst="rightArrow">
            <a:avLst>
              <a:gd name="adj1" fmla="val 50000"/>
              <a:gd name="adj2" fmla="val 42042"/>
            </a:avLst>
          </a:prstGeom>
          <a:solidFill>
            <a:srgbClr val="3364FF"/>
          </a:solidFill>
          <a:ln w="9525" algn="ctr">
            <a:noFill/>
            <a:miter lim="800000"/>
            <a:headEnd/>
            <a:tailEnd/>
          </a:ln>
          <a:effectLst>
            <a:outerShdw dist="35921" dir="2700000" algn="ctr" rotWithShape="0">
              <a:schemeClr val="bg2"/>
            </a:outerShdw>
          </a:effectLst>
        </p:spPr>
        <p:txBody>
          <a:bodyPr wrap="none" lIns="90000" tIns="46800" rIns="90000" bIns="46800" anchor="ctr"/>
          <a:lstStyle/>
          <a:p>
            <a:pPr>
              <a:defRPr/>
            </a:pPr>
            <a:endParaRPr lang="zh-CN" altLang="en-US">
              <a:latin typeface="Calibri" pitchFamily="34" charset="0"/>
              <a:ea typeface="MS PGothic" pitchFamily="34" charset="-128"/>
            </a:endParaRPr>
          </a:p>
        </p:txBody>
      </p:sp>
      <p:sp>
        <p:nvSpPr>
          <p:cNvPr id="60428" name="AutoShape 19"/>
          <p:cNvSpPr>
            <a:spLocks noChangeArrowheads="1"/>
          </p:cNvSpPr>
          <p:nvPr/>
        </p:nvSpPr>
        <p:spPr bwMode="auto">
          <a:xfrm>
            <a:off x="107950" y="5751513"/>
            <a:ext cx="863600" cy="276225"/>
          </a:xfrm>
          <a:prstGeom prst="homePlate">
            <a:avLst>
              <a:gd name="adj" fmla="val 56855"/>
            </a:avLst>
          </a:prstGeom>
          <a:solidFill>
            <a:srgbClr val="CC0000"/>
          </a:solidFill>
          <a:ln w="9525">
            <a:noFill/>
            <a:miter lim="800000"/>
            <a:headEnd/>
            <a:tailEnd/>
          </a:ln>
        </p:spPr>
        <p:txBody>
          <a:bodyPr wrap="none" anchor="ctr"/>
          <a:lstStyle/>
          <a:p>
            <a:r>
              <a:rPr lang="en-US" altLang="ja-JP" sz="1600" b="1">
                <a:solidFill>
                  <a:schemeClr val="bg1"/>
                </a:solidFill>
                <a:latin typeface="Calibri" pitchFamily="34" charset="0"/>
                <a:ea typeface="MS PGothic" pitchFamily="34" charset="-128"/>
              </a:rPr>
              <a:t>MEMO</a:t>
            </a:r>
          </a:p>
        </p:txBody>
      </p:sp>
      <p:sp>
        <p:nvSpPr>
          <p:cNvPr id="17" name="AutoShape 4"/>
          <p:cNvSpPr>
            <a:spLocks noChangeArrowheads="1"/>
          </p:cNvSpPr>
          <p:nvPr/>
        </p:nvSpPr>
        <p:spPr bwMode="auto">
          <a:xfrm>
            <a:off x="0" y="838200"/>
            <a:ext cx="1835696" cy="457200"/>
          </a:xfrm>
          <a:prstGeom prst="homePlate">
            <a:avLst>
              <a:gd name="adj" fmla="val 59027"/>
            </a:avLst>
          </a:pr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fontAlgn="auto">
              <a:spcBef>
                <a:spcPts val="0"/>
              </a:spcBef>
              <a:spcAft>
                <a:spcPts val="0"/>
              </a:spcAft>
              <a:defRPr/>
            </a:pPr>
            <a:r>
              <a:rPr lang="zh-CN" altLang="en-US" b="1" dirty="0" smtClean="0">
                <a:solidFill>
                  <a:schemeClr val="bg1"/>
                </a:solidFill>
                <a:latin typeface="微软雅黑" pitchFamily="34" charset="-122"/>
                <a:ea typeface="微软雅黑" pitchFamily="34" charset="-122"/>
              </a:rPr>
              <a:t>行情报价</a:t>
            </a:r>
            <a:endParaRPr lang="en-US" altLang="ja-JP" b="1" dirty="0">
              <a:solidFill>
                <a:schemeClr val="bg1"/>
              </a:solidFill>
              <a:latin typeface="微软雅黑" pitchFamily="34" charset="-122"/>
              <a:ea typeface="微软雅黑" pitchFamily="34" charset="-122"/>
            </a:endParaRPr>
          </a:p>
        </p:txBody>
      </p:sp>
      <p:pic>
        <p:nvPicPr>
          <p:cNvPr id="59396" name="Picture 4"/>
          <p:cNvPicPr>
            <a:picLocks noChangeAspect="1" noChangeArrowheads="1"/>
          </p:cNvPicPr>
          <p:nvPr/>
        </p:nvPicPr>
        <p:blipFill>
          <a:blip r:embed="rId3" cstate="print"/>
          <a:srcRect/>
          <a:stretch>
            <a:fillRect/>
          </a:stretch>
        </p:blipFill>
        <p:spPr bwMode="auto">
          <a:xfrm>
            <a:off x="5292080" y="3645024"/>
            <a:ext cx="3779912" cy="2160240"/>
          </a:xfrm>
          <a:prstGeom prst="rect">
            <a:avLst/>
          </a:prstGeom>
          <a:noFill/>
          <a:ln w="9525">
            <a:noFill/>
            <a:miter lim="800000"/>
            <a:headEnd/>
            <a:tailEnd/>
          </a:ln>
        </p:spPr>
      </p:pic>
      <p:pic>
        <p:nvPicPr>
          <p:cNvPr id="59395" name="Picture 3"/>
          <p:cNvPicPr>
            <a:picLocks noChangeAspect="1" noChangeArrowheads="1"/>
          </p:cNvPicPr>
          <p:nvPr/>
        </p:nvPicPr>
        <p:blipFill>
          <a:blip r:embed="rId4" cstate="print"/>
          <a:srcRect/>
          <a:stretch>
            <a:fillRect/>
          </a:stretch>
        </p:blipFill>
        <p:spPr bwMode="auto">
          <a:xfrm>
            <a:off x="5292080" y="1268760"/>
            <a:ext cx="3779912" cy="2088232"/>
          </a:xfrm>
          <a:prstGeom prst="rect">
            <a:avLst/>
          </a:prstGeom>
          <a:noFill/>
          <a:ln w="9525">
            <a:noFill/>
            <a:miter lim="800000"/>
            <a:headEnd/>
            <a:tailEnd/>
          </a:ln>
        </p:spPr>
      </p:pic>
      <p:pic>
        <p:nvPicPr>
          <p:cNvPr id="59397" name="Picture 5"/>
          <p:cNvPicPr>
            <a:picLocks noChangeAspect="1" noChangeArrowheads="1"/>
          </p:cNvPicPr>
          <p:nvPr/>
        </p:nvPicPr>
        <p:blipFill>
          <a:blip r:embed="rId5" cstate="print"/>
          <a:srcRect/>
          <a:stretch>
            <a:fillRect/>
          </a:stretch>
        </p:blipFill>
        <p:spPr bwMode="auto">
          <a:xfrm>
            <a:off x="107504" y="1412776"/>
            <a:ext cx="4680520" cy="4176464"/>
          </a:xfrm>
          <a:prstGeom prst="rect">
            <a:avLst/>
          </a:prstGeom>
          <a:noFill/>
          <a:ln w="9525">
            <a:noFill/>
            <a:miter lim="800000"/>
            <a:headEnd/>
            <a:tailEnd/>
          </a:ln>
        </p:spPr>
      </p:pic>
      <p:sp>
        <p:nvSpPr>
          <p:cNvPr id="3" name="矩形 2"/>
          <p:cNvSpPr/>
          <p:nvPr/>
        </p:nvSpPr>
        <p:spPr>
          <a:xfrm>
            <a:off x="88824" y="6027738"/>
            <a:ext cx="8875664" cy="369332"/>
          </a:xfrm>
          <a:prstGeom prst="rect">
            <a:avLst/>
          </a:prstGeom>
        </p:spPr>
        <p:txBody>
          <a:bodyPr wrap="square">
            <a:spAutoFit/>
          </a:bodyPr>
          <a:lstStyle/>
          <a:p>
            <a:pPr fontAlgn="auto">
              <a:spcBef>
                <a:spcPts val="0"/>
              </a:spcBef>
              <a:spcAft>
                <a:spcPts val="0"/>
              </a:spcAft>
              <a:defRPr/>
            </a:pPr>
            <a:r>
              <a:rPr lang="zh-CN" altLang="en-US" sz="1400" dirty="0">
                <a:solidFill>
                  <a:schemeClr val="bg1"/>
                </a:solidFill>
                <a:latin typeface="微软雅黑" panose="020B0503020204020204" pitchFamily="34" charset="-122"/>
                <a:ea typeface="微软雅黑" panose="020B0503020204020204" pitchFamily="34" charset="-122"/>
              </a:rPr>
              <a:t>左边为行情报价区，右边上图为</a:t>
            </a:r>
            <a:r>
              <a:rPr lang="en-US" altLang="zh-CN" sz="1400" dirty="0">
                <a:solidFill>
                  <a:schemeClr val="bg1"/>
                </a:solidFill>
                <a:latin typeface="微软雅黑" panose="020B0503020204020204" pitchFamily="34" charset="-122"/>
                <a:ea typeface="微软雅黑" panose="020B0503020204020204" pitchFamily="34" charset="-122"/>
              </a:rPr>
              <a:t>K</a:t>
            </a:r>
            <a:r>
              <a:rPr lang="zh-CN" altLang="en-US" sz="1400" dirty="0">
                <a:solidFill>
                  <a:schemeClr val="bg1"/>
                </a:solidFill>
                <a:latin typeface="微软雅黑" panose="020B0503020204020204" pitchFamily="34" charset="-122"/>
                <a:ea typeface="微软雅黑" panose="020B0503020204020204" pitchFamily="34" charset="-122"/>
              </a:rPr>
              <a:t>线图界面、下图为分时图界面</a:t>
            </a:r>
            <a:r>
              <a:rPr lang="zh-CN" altLang="en-US" dirty="0">
                <a:latin typeface="+mn-ea"/>
              </a:rPr>
              <a:t>。</a:t>
            </a:r>
          </a:p>
        </p:txBody>
      </p:sp>
      <p:sp>
        <p:nvSpPr>
          <p:cNvPr id="14" name="AutoShape 13"/>
          <p:cNvSpPr>
            <a:spLocks noChangeArrowheads="1"/>
          </p:cNvSpPr>
          <p:nvPr/>
        </p:nvSpPr>
        <p:spPr bwMode="auto">
          <a:xfrm>
            <a:off x="2119437" y="1952836"/>
            <a:ext cx="2668587" cy="720080"/>
          </a:xfrm>
          <a:prstGeom prst="wedgeRoundRectCallout">
            <a:avLst>
              <a:gd name="adj1" fmla="val -65166"/>
              <a:gd name="adj2" fmla="val 45239"/>
              <a:gd name="adj3" fmla="val 16667"/>
            </a:avLst>
          </a:prstGeom>
          <a:solidFill>
            <a:schemeClr val="bg1"/>
          </a:solidFill>
          <a:ln w="28575">
            <a:solidFill>
              <a:srgbClr val="3366FF"/>
            </a:solidFill>
            <a:miter lim="800000"/>
            <a:headEnd/>
            <a:tailEnd/>
          </a:ln>
          <a:effectLst>
            <a:outerShdw dist="63500" dir="3187806" algn="ctr" rotWithShape="0">
              <a:schemeClr val="bg2">
                <a:alpha val="50000"/>
              </a:schemeClr>
            </a:outerShdw>
          </a:effectLst>
        </p:spPr>
        <p:txBody>
          <a:bodyPr/>
          <a:lstStyle/>
          <a:p>
            <a:pPr fontAlgn="auto">
              <a:spcBef>
                <a:spcPts val="0"/>
              </a:spcBef>
              <a:spcAft>
                <a:spcPts val="0"/>
              </a:spcAft>
              <a:defRPr/>
            </a:pPr>
            <a:r>
              <a:rPr lang="zh-CN" altLang="en-US" sz="1000" dirty="0" smtClean="0">
                <a:latin typeface="黑体" pitchFamily="2" charset="-122"/>
                <a:ea typeface="黑体" pitchFamily="2" charset="-122"/>
              </a:rPr>
              <a:t>各品种的报价界面</a:t>
            </a:r>
            <a:endParaRPr lang="en-US" altLang="ja-JP" sz="1000" dirty="0">
              <a:latin typeface="黑体" pitchFamily="2" charset="-122"/>
              <a:ea typeface="黑体" pitchFamily="2" charset="-122"/>
            </a:endParaRPr>
          </a:p>
        </p:txBody>
      </p:sp>
    </p:spTree>
    <p:extLst>
      <p:ext uri="{BB962C8B-B14F-4D97-AF65-F5344CB8AC3E}">
        <p14:creationId xmlns:p14="http://schemas.microsoft.com/office/powerpoint/2010/main" val="157284650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noChangeArrowheads="1"/>
          </p:cNvPicPr>
          <p:nvPr/>
        </p:nvPicPr>
        <p:blipFill>
          <a:blip r:embed="rId2" cstate="print"/>
          <a:srcRect/>
          <a:stretch>
            <a:fillRect/>
          </a:stretch>
        </p:blipFill>
        <p:spPr bwMode="auto">
          <a:xfrm>
            <a:off x="0" y="6602522"/>
            <a:ext cx="9144000" cy="255478"/>
          </a:xfrm>
          <a:prstGeom prst="rect">
            <a:avLst/>
          </a:prstGeom>
          <a:noFill/>
          <a:ln w="9525">
            <a:noFill/>
            <a:miter lim="800000"/>
            <a:headEnd/>
            <a:tailEnd/>
          </a:ln>
          <a:effectLst/>
        </p:spPr>
      </p:pic>
      <p:sp>
        <p:nvSpPr>
          <p:cNvPr id="8" name="矩形 7"/>
          <p:cNvSpPr/>
          <p:nvPr/>
        </p:nvSpPr>
        <p:spPr>
          <a:xfrm>
            <a:off x="7000892" y="214290"/>
            <a:ext cx="1747572" cy="307777"/>
          </a:xfrm>
          <a:prstGeom prst="rect">
            <a:avLst/>
          </a:prstGeom>
        </p:spPr>
        <p:txBody>
          <a:bodyPr wrap="square">
            <a:spAutoFit/>
          </a:bodyPr>
          <a:lstStyle/>
          <a:p>
            <a:r>
              <a:rPr lang="en-US" altLang="zh-CN" sz="1400" b="1" dirty="0" smtClean="0">
                <a:solidFill>
                  <a:srgbClr val="0070C0"/>
                </a:solidFill>
                <a:latin typeface="微软雅黑" pitchFamily="34" charset="-122"/>
                <a:ea typeface="微软雅黑" pitchFamily="34" charset="-122"/>
                <a:sym typeface="微软雅黑" pitchFamily="34" charset="-122"/>
              </a:rPr>
              <a:t>         Quant </a:t>
            </a:r>
            <a:r>
              <a:rPr lang="en-US" altLang="zh-CN" sz="1400" b="1" baseline="30000" dirty="0">
                <a:solidFill>
                  <a:srgbClr val="0070C0"/>
                </a:solidFill>
                <a:latin typeface="微软雅黑" pitchFamily="34" charset="-122"/>
                <a:ea typeface="微软雅黑" pitchFamily="34" charset="-122"/>
                <a:sym typeface="微软雅黑" pitchFamily="34" charset="-122"/>
              </a:rPr>
              <a:t>we Act</a:t>
            </a:r>
            <a:endParaRPr lang="zh-CN" altLang="en-US" sz="1400" dirty="0">
              <a:latin typeface="Rockwell" pitchFamily="18" charset="0"/>
            </a:endParaRPr>
          </a:p>
        </p:txBody>
      </p:sp>
      <p:sp>
        <p:nvSpPr>
          <p:cNvPr id="16" name="矩形 15"/>
          <p:cNvSpPr/>
          <p:nvPr/>
        </p:nvSpPr>
        <p:spPr>
          <a:xfrm>
            <a:off x="717897" y="368178"/>
            <a:ext cx="2508994" cy="707886"/>
          </a:xfrm>
          <a:prstGeom prst="rect">
            <a:avLst/>
          </a:prstGeom>
        </p:spPr>
        <p:txBody>
          <a:bodyPr wrap="square">
            <a:spAutoFit/>
          </a:bodyPr>
          <a:lstStyle/>
          <a:p>
            <a:pPr eaLnBrk="0" hangingPunct="0"/>
            <a:r>
              <a:rPr lang="zh-CN" altLang="en-US" sz="4000" b="1" dirty="0">
                <a:solidFill>
                  <a:schemeClr val="accent6">
                    <a:lumMod val="75000"/>
                  </a:schemeClr>
                </a:solidFill>
                <a:latin typeface="Rockwell" pitchFamily="18" charset="0"/>
              </a:rPr>
              <a:t>目录</a:t>
            </a:r>
            <a:endParaRPr lang="en-US" altLang="zh-CN" sz="5400" b="1" dirty="0">
              <a:solidFill>
                <a:schemeClr val="accent6">
                  <a:lumMod val="75000"/>
                </a:schemeClr>
              </a:solidFill>
              <a:latin typeface="Rockwell Condensed" pitchFamily="18" charset="0"/>
            </a:endParaRPr>
          </a:p>
        </p:txBody>
      </p:sp>
      <p:sp>
        <p:nvSpPr>
          <p:cNvPr id="27" name="Line 1156"/>
          <p:cNvSpPr>
            <a:spLocks noChangeShapeType="1"/>
          </p:cNvSpPr>
          <p:nvPr/>
        </p:nvSpPr>
        <p:spPr bwMode="auto">
          <a:xfrm>
            <a:off x="1484237" y="5166642"/>
            <a:ext cx="0" cy="349250"/>
          </a:xfrm>
          <a:prstGeom prst="line">
            <a:avLst/>
          </a:prstGeom>
          <a:noFill/>
          <a:ln w="12700" cap="sq">
            <a:noFill/>
            <a:prstDash val="sysDot"/>
            <a:round/>
            <a:headEnd/>
            <a:tailEnd/>
          </a:ln>
        </p:spPr>
        <p:txBody>
          <a:bodyPr lIns="0" tIns="0" rIns="0" bIns="0"/>
          <a:lstStyle>
            <a:defPPr>
              <a:defRPr lang="zh-CN"/>
            </a:defPPr>
            <a:lvl1pPr algn="l" rtl="0" fontAlgn="base">
              <a:spcBef>
                <a:spcPct val="0"/>
              </a:spcBef>
              <a:spcAft>
                <a:spcPct val="0"/>
              </a:spcAft>
              <a:defRPr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宋体" charset="-122"/>
                <a:cs typeface="+mn-cs"/>
              </a:defRPr>
            </a:lvl2pPr>
            <a:lvl3pPr marL="914400" algn="l" rtl="0" fontAlgn="base">
              <a:spcBef>
                <a:spcPct val="0"/>
              </a:spcBef>
              <a:spcAft>
                <a:spcPct val="0"/>
              </a:spcAft>
              <a:defRPr kern="1200">
                <a:solidFill>
                  <a:schemeClr val="tx1"/>
                </a:solidFill>
                <a:latin typeface="Arial" charset="0"/>
                <a:ea typeface="宋体" charset="-122"/>
                <a:cs typeface="+mn-cs"/>
              </a:defRPr>
            </a:lvl3pPr>
            <a:lvl4pPr marL="1371600" algn="l" rtl="0" fontAlgn="base">
              <a:spcBef>
                <a:spcPct val="0"/>
              </a:spcBef>
              <a:spcAft>
                <a:spcPct val="0"/>
              </a:spcAft>
              <a:defRPr kern="1200">
                <a:solidFill>
                  <a:schemeClr val="tx1"/>
                </a:solidFill>
                <a:latin typeface="Arial" charset="0"/>
                <a:ea typeface="宋体" charset="-122"/>
                <a:cs typeface="+mn-cs"/>
              </a:defRPr>
            </a:lvl4pPr>
            <a:lvl5pPr marL="1828800" algn="l"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a:lstStyle>
          <a:p>
            <a:endParaRPr lang="zh-CN" altLang="en-US"/>
          </a:p>
        </p:txBody>
      </p:sp>
      <p:sp>
        <p:nvSpPr>
          <p:cNvPr id="28" name="Line 1158"/>
          <p:cNvSpPr>
            <a:spLocks noChangeShapeType="1"/>
          </p:cNvSpPr>
          <p:nvPr/>
        </p:nvSpPr>
        <p:spPr bwMode="auto">
          <a:xfrm>
            <a:off x="1484237" y="5660801"/>
            <a:ext cx="0" cy="139700"/>
          </a:xfrm>
          <a:prstGeom prst="line">
            <a:avLst/>
          </a:prstGeom>
          <a:noFill/>
          <a:ln w="12700" cap="sq">
            <a:noFill/>
            <a:prstDash val="sysDot"/>
            <a:round/>
            <a:headEnd/>
            <a:tailEnd/>
          </a:ln>
        </p:spPr>
        <p:txBody>
          <a:bodyPr lIns="0" tIns="0" rIns="0" bIns="0"/>
          <a:lstStyle>
            <a:defPPr>
              <a:defRPr lang="zh-CN"/>
            </a:defPPr>
            <a:lvl1pPr algn="l" rtl="0" fontAlgn="base">
              <a:spcBef>
                <a:spcPct val="0"/>
              </a:spcBef>
              <a:spcAft>
                <a:spcPct val="0"/>
              </a:spcAft>
              <a:defRPr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宋体" charset="-122"/>
                <a:cs typeface="+mn-cs"/>
              </a:defRPr>
            </a:lvl2pPr>
            <a:lvl3pPr marL="914400" algn="l" rtl="0" fontAlgn="base">
              <a:spcBef>
                <a:spcPct val="0"/>
              </a:spcBef>
              <a:spcAft>
                <a:spcPct val="0"/>
              </a:spcAft>
              <a:defRPr kern="1200">
                <a:solidFill>
                  <a:schemeClr val="tx1"/>
                </a:solidFill>
                <a:latin typeface="Arial" charset="0"/>
                <a:ea typeface="宋体" charset="-122"/>
                <a:cs typeface="+mn-cs"/>
              </a:defRPr>
            </a:lvl3pPr>
            <a:lvl4pPr marL="1371600" algn="l" rtl="0" fontAlgn="base">
              <a:spcBef>
                <a:spcPct val="0"/>
              </a:spcBef>
              <a:spcAft>
                <a:spcPct val="0"/>
              </a:spcAft>
              <a:defRPr kern="1200">
                <a:solidFill>
                  <a:schemeClr val="tx1"/>
                </a:solidFill>
                <a:latin typeface="Arial" charset="0"/>
                <a:ea typeface="宋体" charset="-122"/>
                <a:cs typeface="+mn-cs"/>
              </a:defRPr>
            </a:lvl4pPr>
            <a:lvl5pPr marL="1828800" algn="l"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a:lstStyle>
          <a:p>
            <a:endParaRPr lang="zh-CN" altLang="en-US"/>
          </a:p>
        </p:txBody>
      </p:sp>
      <p:sp>
        <p:nvSpPr>
          <p:cNvPr id="44" name="Rectangle 1219"/>
          <p:cNvSpPr>
            <a:spLocks noChangeArrowheads="1"/>
          </p:cNvSpPr>
          <p:nvPr/>
        </p:nvSpPr>
        <p:spPr bwMode="auto">
          <a:xfrm>
            <a:off x="1435025" y="5406355"/>
            <a:ext cx="1635125" cy="100012"/>
          </a:xfrm>
          <a:prstGeom prst="rect">
            <a:avLst/>
          </a:prstGeom>
          <a:noFill/>
          <a:ln w="9525">
            <a:noFill/>
            <a:miter lim="800000"/>
            <a:headEnd/>
            <a:tailEnd/>
          </a:ln>
        </p:spPr>
        <p:txBody>
          <a:bodyPr lIns="0" tIns="0" rIns="0" bIns="0"/>
          <a:lstStyle>
            <a:defPPr>
              <a:defRPr lang="zh-CN"/>
            </a:defPPr>
            <a:lvl1pPr algn="l" rtl="0" fontAlgn="base">
              <a:spcBef>
                <a:spcPct val="0"/>
              </a:spcBef>
              <a:spcAft>
                <a:spcPct val="0"/>
              </a:spcAft>
              <a:defRPr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宋体" charset="-122"/>
                <a:cs typeface="+mn-cs"/>
              </a:defRPr>
            </a:lvl2pPr>
            <a:lvl3pPr marL="914400" algn="l" rtl="0" fontAlgn="base">
              <a:spcBef>
                <a:spcPct val="0"/>
              </a:spcBef>
              <a:spcAft>
                <a:spcPct val="0"/>
              </a:spcAft>
              <a:defRPr kern="1200">
                <a:solidFill>
                  <a:schemeClr val="tx1"/>
                </a:solidFill>
                <a:latin typeface="Arial" charset="0"/>
                <a:ea typeface="宋体" charset="-122"/>
                <a:cs typeface="+mn-cs"/>
              </a:defRPr>
            </a:lvl3pPr>
            <a:lvl4pPr marL="1371600" algn="l" rtl="0" fontAlgn="base">
              <a:spcBef>
                <a:spcPct val="0"/>
              </a:spcBef>
              <a:spcAft>
                <a:spcPct val="0"/>
              </a:spcAft>
              <a:defRPr kern="1200">
                <a:solidFill>
                  <a:schemeClr val="tx1"/>
                </a:solidFill>
                <a:latin typeface="Arial" charset="0"/>
                <a:ea typeface="宋体" charset="-122"/>
                <a:cs typeface="+mn-cs"/>
              </a:defRPr>
            </a:lvl4pPr>
            <a:lvl5pPr marL="1828800" algn="l"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a:lstStyle>
          <a:p>
            <a:pPr>
              <a:lnSpc>
                <a:spcPct val="70000"/>
              </a:lnSpc>
              <a:spcBef>
                <a:spcPct val="50000"/>
              </a:spcBef>
              <a:buClr>
                <a:schemeClr val="hlink"/>
              </a:buClr>
              <a:buSzPct val="60000"/>
              <a:buFont typeface="Wingdings" pitchFamily="2" charset="2"/>
              <a:buNone/>
            </a:pPr>
            <a:r>
              <a:rPr lang="en-US" altLang="ja-JP" sz="1400" dirty="0">
                <a:solidFill>
                  <a:schemeClr val="bg1"/>
                </a:solidFill>
                <a:latin typeface="微软雅黑"/>
                <a:ea typeface="微软雅黑"/>
                <a:cs typeface="微软雅黑"/>
              </a:rPr>
              <a:t>5.  </a:t>
            </a:r>
            <a:r>
              <a:rPr lang="zh-CN" altLang="en-US" sz="1400" dirty="0">
                <a:solidFill>
                  <a:schemeClr val="bg1"/>
                </a:solidFill>
                <a:latin typeface="微软雅黑"/>
                <a:ea typeface="微软雅黑"/>
                <a:cs typeface="微软雅黑"/>
              </a:rPr>
              <a:t>投资策略调整</a:t>
            </a:r>
            <a:endParaRPr lang="en-US" altLang="ja-JP" sz="1400" dirty="0">
              <a:solidFill>
                <a:schemeClr val="bg1"/>
              </a:solidFill>
              <a:latin typeface="微软雅黑"/>
              <a:ea typeface="微软雅黑"/>
              <a:cs typeface="微软雅黑"/>
            </a:endParaRPr>
          </a:p>
        </p:txBody>
      </p:sp>
      <p:sp>
        <p:nvSpPr>
          <p:cNvPr id="50" name="AutoShape 1032"/>
          <p:cNvSpPr>
            <a:spLocks noChangeArrowheads="1"/>
          </p:cNvSpPr>
          <p:nvPr/>
        </p:nvSpPr>
        <p:spPr bwMode="auto">
          <a:xfrm>
            <a:off x="1084982" y="1673225"/>
            <a:ext cx="3057525" cy="290513"/>
          </a:xfrm>
          <a:prstGeom prst="homePlate">
            <a:avLst>
              <a:gd name="adj" fmla="val 45574"/>
            </a:avLst>
          </a:prstGeom>
          <a:ln>
            <a:headEnd/>
            <a:tailEnd/>
          </a:ln>
        </p:spPr>
        <p:style>
          <a:lnRef idx="1">
            <a:schemeClr val="accent5"/>
          </a:lnRef>
          <a:fillRef idx="3">
            <a:schemeClr val="accent5"/>
          </a:fillRef>
          <a:effectRef idx="2">
            <a:schemeClr val="accent5"/>
          </a:effectRef>
          <a:fontRef idx="minor">
            <a:schemeClr val="lt1"/>
          </a:fontRef>
        </p:style>
        <p:txBody>
          <a:bodyPr wrap="none" anchor="ctr"/>
          <a:lstStyle/>
          <a:p>
            <a:pPr fontAlgn="auto">
              <a:spcBef>
                <a:spcPts val="0"/>
              </a:spcBef>
              <a:spcAft>
                <a:spcPts val="0"/>
              </a:spcAft>
              <a:defRPr/>
            </a:pPr>
            <a:endParaRPr lang="zh-CN" altLang="en-US"/>
          </a:p>
        </p:txBody>
      </p:sp>
      <p:sp>
        <p:nvSpPr>
          <p:cNvPr id="51" name="Rectangle 1029"/>
          <p:cNvSpPr>
            <a:spLocks noChangeArrowheads="1"/>
          </p:cNvSpPr>
          <p:nvPr/>
        </p:nvSpPr>
        <p:spPr bwMode="auto">
          <a:xfrm>
            <a:off x="1586632" y="3420591"/>
            <a:ext cx="2287587" cy="1807741"/>
          </a:xfrm>
          <a:prstGeom prst="rect">
            <a:avLst/>
          </a:prstGeom>
          <a:noFill/>
          <a:ln w="9525">
            <a:noFill/>
            <a:miter lim="800000"/>
            <a:headEnd/>
            <a:tailEnd/>
          </a:ln>
        </p:spPr>
        <p:txBody>
          <a:bodyPr lIns="0" tIns="0" rIns="0" bIns="0"/>
          <a:lstStyle/>
          <a:p>
            <a:pPr>
              <a:lnSpc>
                <a:spcPct val="70000"/>
              </a:lnSpc>
              <a:spcBef>
                <a:spcPct val="50000"/>
              </a:spcBef>
              <a:buClr>
                <a:schemeClr val="hlink"/>
              </a:buClr>
              <a:buSzPct val="60000"/>
              <a:buFont typeface="Wingdings" pitchFamily="2" charset="2"/>
              <a:buNone/>
            </a:pPr>
            <a:r>
              <a:rPr lang="zh-CN" altLang="en-US" sz="1000" dirty="0">
                <a:latin typeface="微软雅黑"/>
                <a:ea typeface="微软雅黑"/>
                <a:cs typeface="微软雅黑"/>
              </a:rPr>
              <a:t>专项分析</a:t>
            </a:r>
            <a:r>
              <a:rPr lang="en-US" altLang="zh-CN" sz="1000" dirty="0">
                <a:latin typeface="微软雅黑"/>
                <a:ea typeface="微软雅黑"/>
                <a:cs typeface="微软雅黑"/>
              </a:rPr>
              <a:t>—</a:t>
            </a:r>
            <a:r>
              <a:rPr lang="zh-CN" altLang="en-US" sz="1000" dirty="0">
                <a:latin typeface="微软雅黑"/>
                <a:ea typeface="微软雅黑"/>
                <a:cs typeface="微软雅黑"/>
              </a:rPr>
              <a:t>因子回测（</a:t>
            </a:r>
            <a:r>
              <a:rPr lang="en-US" altLang="zh-CN" sz="1000" dirty="0">
                <a:latin typeface="微软雅黑"/>
                <a:ea typeface="微软雅黑"/>
                <a:cs typeface="微软雅黑"/>
              </a:rPr>
              <a:t>1</a:t>
            </a:r>
            <a:r>
              <a:rPr lang="zh-CN" altLang="en-US" sz="1000" dirty="0">
                <a:latin typeface="微软雅黑"/>
                <a:ea typeface="微软雅黑"/>
                <a:cs typeface="微软雅黑"/>
              </a:rPr>
              <a:t>）</a:t>
            </a:r>
          </a:p>
          <a:p>
            <a:pPr>
              <a:lnSpc>
                <a:spcPct val="70000"/>
              </a:lnSpc>
              <a:spcBef>
                <a:spcPct val="50000"/>
              </a:spcBef>
              <a:buClr>
                <a:schemeClr val="hlink"/>
              </a:buClr>
              <a:buSzPct val="60000"/>
              <a:buFont typeface="Wingdings" pitchFamily="2" charset="2"/>
              <a:buNone/>
            </a:pPr>
            <a:r>
              <a:rPr lang="zh-CN" altLang="en-US" sz="1000" dirty="0">
                <a:latin typeface="微软雅黑"/>
                <a:ea typeface="微软雅黑"/>
                <a:cs typeface="微软雅黑"/>
              </a:rPr>
              <a:t>专项分析</a:t>
            </a:r>
            <a:r>
              <a:rPr lang="en-US" altLang="zh-CN" sz="1000" dirty="0">
                <a:latin typeface="微软雅黑"/>
                <a:ea typeface="微软雅黑"/>
                <a:cs typeface="微软雅黑"/>
              </a:rPr>
              <a:t>—</a:t>
            </a:r>
            <a:r>
              <a:rPr lang="zh-CN" altLang="en-US" sz="1000" dirty="0">
                <a:latin typeface="微软雅黑"/>
                <a:ea typeface="微软雅黑"/>
                <a:cs typeface="微软雅黑"/>
              </a:rPr>
              <a:t>因子回测（</a:t>
            </a:r>
            <a:r>
              <a:rPr lang="en-US" altLang="zh-CN" sz="1000" dirty="0">
                <a:latin typeface="微软雅黑"/>
                <a:ea typeface="微软雅黑"/>
                <a:cs typeface="微软雅黑"/>
              </a:rPr>
              <a:t>2</a:t>
            </a:r>
            <a:r>
              <a:rPr lang="zh-CN" altLang="en-US" sz="1000" dirty="0">
                <a:latin typeface="微软雅黑"/>
                <a:ea typeface="微软雅黑"/>
                <a:cs typeface="微软雅黑"/>
              </a:rPr>
              <a:t>）</a:t>
            </a:r>
          </a:p>
          <a:p>
            <a:pPr>
              <a:lnSpc>
                <a:spcPct val="70000"/>
              </a:lnSpc>
              <a:spcBef>
                <a:spcPct val="50000"/>
              </a:spcBef>
              <a:buClr>
                <a:schemeClr val="hlink"/>
              </a:buClr>
              <a:buSzPct val="60000"/>
              <a:buFont typeface="Wingdings" pitchFamily="2" charset="2"/>
              <a:buNone/>
            </a:pPr>
            <a:r>
              <a:rPr lang="zh-CN" altLang="en-US" sz="1000" dirty="0">
                <a:latin typeface="微软雅黑"/>
                <a:ea typeface="微软雅黑"/>
                <a:cs typeface="微软雅黑"/>
              </a:rPr>
              <a:t>专项分析</a:t>
            </a:r>
            <a:r>
              <a:rPr lang="en-US" altLang="zh-CN" sz="1000" dirty="0">
                <a:latin typeface="微软雅黑"/>
                <a:ea typeface="微软雅黑"/>
                <a:cs typeface="微软雅黑"/>
              </a:rPr>
              <a:t>—</a:t>
            </a:r>
            <a:r>
              <a:rPr lang="zh-CN" altLang="en-US" sz="1000" dirty="0">
                <a:latin typeface="微软雅黑"/>
                <a:ea typeface="微软雅黑"/>
                <a:cs typeface="微软雅黑"/>
              </a:rPr>
              <a:t>组合回测</a:t>
            </a:r>
          </a:p>
          <a:p>
            <a:pPr>
              <a:lnSpc>
                <a:spcPct val="70000"/>
              </a:lnSpc>
              <a:spcBef>
                <a:spcPct val="50000"/>
              </a:spcBef>
              <a:buClr>
                <a:schemeClr val="hlink"/>
              </a:buClr>
              <a:buSzPct val="60000"/>
              <a:buFont typeface="Wingdings" pitchFamily="2" charset="2"/>
              <a:buNone/>
            </a:pPr>
            <a:r>
              <a:rPr lang="zh-CN" altLang="en-US" sz="1000" dirty="0">
                <a:latin typeface="微软雅黑"/>
                <a:ea typeface="微软雅黑"/>
                <a:cs typeface="微软雅黑"/>
              </a:rPr>
              <a:t>专项分析</a:t>
            </a:r>
            <a:r>
              <a:rPr lang="en-US" altLang="zh-CN" sz="1000" dirty="0">
                <a:latin typeface="微软雅黑"/>
                <a:ea typeface="微软雅黑"/>
                <a:cs typeface="微软雅黑"/>
              </a:rPr>
              <a:t>—</a:t>
            </a:r>
            <a:r>
              <a:rPr lang="zh-CN" altLang="en-US" sz="1000" dirty="0">
                <a:latin typeface="微软雅黑"/>
                <a:ea typeface="微软雅黑"/>
                <a:cs typeface="微软雅黑"/>
              </a:rPr>
              <a:t>事件分析</a:t>
            </a:r>
          </a:p>
          <a:p>
            <a:pPr>
              <a:lnSpc>
                <a:spcPct val="70000"/>
              </a:lnSpc>
              <a:spcBef>
                <a:spcPct val="50000"/>
              </a:spcBef>
              <a:buClr>
                <a:schemeClr val="hlink"/>
              </a:buClr>
              <a:buSzPct val="60000"/>
              <a:buFont typeface="Wingdings" pitchFamily="2" charset="2"/>
              <a:buNone/>
            </a:pPr>
            <a:r>
              <a:rPr lang="zh-CN" altLang="en-US" sz="1000" dirty="0">
                <a:latin typeface="微软雅黑"/>
                <a:ea typeface="微软雅黑"/>
                <a:cs typeface="微软雅黑"/>
              </a:rPr>
              <a:t>专项分析</a:t>
            </a:r>
            <a:r>
              <a:rPr lang="en-US" altLang="zh-CN" sz="1000" dirty="0">
                <a:latin typeface="微软雅黑"/>
                <a:ea typeface="微软雅黑"/>
                <a:cs typeface="微软雅黑"/>
              </a:rPr>
              <a:t>—</a:t>
            </a:r>
            <a:r>
              <a:rPr lang="zh-CN" altLang="en-US" sz="1000" dirty="0">
                <a:latin typeface="微软雅黑"/>
                <a:ea typeface="微软雅黑"/>
                <a:cs typeface="微软雅黑"/>
              </a:rPr>
              <a:t>预测与评级（</a:t>
            </a:r>
            <a:r>
              <a:rPr lang="en-US" altLang="zh-CN" sz="1000" dirty="0">
                <a:latin typeface="微软雅黑"/>
                <a:ea typeface="微软雅黑"/>
                <a:cs typeface="微软雅黑"/>
              </a:rPr>
              <a:t>1</a:t>
            </a:r>
            <a:r>
              <a:rPr lang="zh-CN" altLang="en-US" sz="1000" dirty="0">
                <a:latin typeface="微软雅黑"/>
                <a:ea typeface="微软雅黑"/>
                <a:cs typeface="微软雅黑"/>
              </a:rPr>
              <a:t>）</a:t>
            </a:r>
          </a:p>
          <a:p>
            <a:pPr>
              <a:lnSpc>
                <a:spcPct val="70000"/>
              </a:lnSpc>
              <a:spcBef>
                <a:spcPct val="50000"/>
              </a:spcBef>
              <a:buClr>
                <a:schemeClr val="hlink"/>
              </a:buClr>
              <a:buSzPct val="60000"/>
              <a:buFont typeface="Wingdings" pitchFamily="2" charset="2"/>
              <a:buNone/>
            </a:pPr>
            <a:r>
              <a:rPr lang="zh-CN" altLang="en-US" sz="1000" dirty="0">
                <a:latin typeface="微软雅黑"/>
                <a:ea typeface="微软雅黑"/>
                <a:cs typeface="微软雅黑"/>
              </a:rPr>
              <a:t>专项分析</a:t>
            </a:r>
            <a:r>
              <a:rPr lang="en-US" altLang="zh-CN" sz="1000" dirty="0">
                <a:latin typeface="微软雅黑"/>
                <a:ea typeface="微软雅黑"/>
                <a:cs typeface="微软雅黑"/>
              </a:rPr>
              <a:t>—</a:t>
            </a:r>
            <a:r>
              <a:rPr lang="zh-CN" altLang="en-US" sz="1000" dirty="0">
                <a:latin typeface="微软雅黑"/>
                <a:ea typeface="微软雅黑"/>
                <a:cs typeface="微软雅黑"/>
              </a:rPr>
              <a:t>预测与评级（</a:t>
            </a:r>
            <a:r>
              <a:rPr lang="en-US" altLang="zh-CN" sz="1000" dirty="0">
                <a:latin typeface="微软雅黑"/>
                <a:ea typeface="微软雅黑"/>
                <a:cs typeface="微软雅黑"/>
              </a:rPr>
              <a:t>2</a:t>
            </a:r>
            <a:r>
              <a:rPr lang="zh-CN" altLang="en-US" sz="1000" dirty="0">
                <a:latin typeface="微软雅黑"/>
                <a:ea typeface="微软雅黑"/>
                <a:cs typeface="微软雅黑"/>
              </a:rPr>
              <a:t>）</a:t>
            </a:r>
          </a:p>
          <a:p>
            <a:pPr>
              <a:lnSpc>
                <a:spcPct val="70000"/>
              </a:lnSpc>
              <a:spcBef>
                <a:spcPct val="50000"/>
              </a:spcBef>
              <a:buClr>
                <a:schemeClr val="hlink"/>
              </a:buClr>
              <a:buSzPct val="60000"/>
              <a:buFont typeface="Wingdings" pitchFamily="2" charset="2"/>
              <a:buNone/>
            </a:pPr>
            <a:r>
              <a:rPr lang="zh-CN" altLang="en-US" sz="1000" dirty="0">
                <a:latin typeface="微软雅黑"/>
                <a:ea typeface="微软雅黑"/>
                <a:cs typeface="微软雅黑"/>
              </a:rPr>
              <a:t>贡献度</a:t>
            </a:r>
            <a:r>
              <a:rPr lang="zh-CN" altLang="en-US" sz="1000" dirty="0" smtClean="0">
                <a:latin typeface="微软雅黑"/>
                <a:ea typeface="微软雅黑"/>
                <a:cs typeface="微软雅黑"/>
              </a:rPr>
              <a:t>分析</a:t>
            </a:r>
            <a:endParaRPr lang="en-US" altLang="zh-CN" sz="1000" dirty="0">
              <a:latin typeface="微软雅黑"/>
              <a:ea typeface="微软雅黑"/>
              <a:cs typeface="微软雅黑"/>
            </a:endParaRPr>
          </a:p>
          <a:p>
            <a:pPr>
              <a:lnSpc>
                <a:spcPct val="70000"/>
              </a:lnSpc>
              <a:spcBef>
                <a:spcPct val="50000"/>
              </a:spcBef>
              <a:buClr>
                <a:schemeClr val="hlink"/>
              </a:buClr>
              <a:buSzPct val="60000"/>
              <a:buFont typeface="Wingdings" pitchFamily="2" charset="2"/>
              <a:buNone/>
            </a:pPr>
            <a:r>
              <a:rPr lang="zh-CN" altLang="en-US" sz="1000" dirty="0">
                <a:latin typeface="微软雅黑"/>
                <a:ea typeface="微软雅黑"/>
                <a:cs typeface="微软雅黑"/>
              </a:rPr>
              <a:t>条件选</a:t>
            </a:r>
            <a:r>
              <a:rPr lang="zh-CN" altLang="en-US" sz="1000" dirty="0" smtClean="0">
                <a:latin typeface="微软雅黑"/>
                <a:ea typeface="微软雅黑"/>
                <a:cs typeface="微软雅黑"/>
              </a:rPr>
              <a:t>股</a:t>
            </a:r>
            <a:endParaRPr lang="en-US" altLang="zh-CN" sz="1000" dirty="0" smtClean="0">
              <a:latin typeface="微软雅黑"/>
              <a:ea typeface="微软雅黑"/>
              <a:cs typeface="微软雅黑"/>
            </a:endParaRPr>
          </a:p>
          <a:p>
            <a:pPr>
              <a:lnSpc>
                <a:spcPct val="70000"/>
              </a:lnSpc>
              <a:spcBef>
                <a:spcPct val="50000"/>
              </a:spcBef>
              <a:buClr>
                <a:schemeClr val="hlink"/>
              </a:buClr>
              <a:buSzPct val="60000"/>
              <a:buFont typeface="Wingdings" pitchFamily="2" charset="2"/>
              <a:buNone/>
            </a:pPr>
            <a:r>
              <a:rPr lang="zh-CN" altLang="en-US" sz="1000" dirty="0">
                <a:latin typeface="微软雅黑"/>
                <a:ea typeface="微软雅黑"/>
                <a:cs typeface="微软雅黑"/>
              </a:rPr>
              <a:t>数据浏览</a:t>
            </a:r>
            <a:r>
              <a:rPr lang="en-US" altLang="zh-CN" sz="1000" dirty="0">
                <a:latin typeface="微软雅黑"/>
                <a:ea typeface="微软雅黑"/>
                <a:cs typeface="微软雅黑"/>
              </a:rPr>
              <a:t>—</a:t>
            </a:r>
            <a:r>
              <a:rPr lang="zh-CN" altLang="en-US" sz="1000" dirty="0">
                <a:latin typeface="微软雅黑"/>
                <a:ea typeface="微软雅黑"/>
                <a:cs typeface="微软雅黑"/>
              </a:rPr>
              <a:t>事件序列</a:t>
            </a:r>
          </a:p>
          <a:p>
            <a:pPr>
              <a:lnSpc>
                <a:spcPct val="70000"/>
              </a:lnSpc>
              <a:spcBef>
                <a:spcPct val="50000"/>
              </a:spcBef>
              <a:buClr>
                <a:schemeClr val="hlink"/>
              </a:buClr>
              <a:buSzPct val="60000"/>
              <a:buFont typeface="Wingdings" pitchFamily="2" charset="2"/>
              <a:buNone/>
            </a:pPr>
            <a:r>
              <a:rPr lang="zh-CN" altLang="en-US" sz="1000" dirty="0">
                <a:latin typeface="微软雅黑"/>
                <a:ea typeface="微软雅黑"/>
                <a:cs typeface="微软雅黑"/>
              </a:rPr>
              <a:t>数据浏览</a:t>
            </a:r>
            <a:r>
              <a:rPr lang="en-US" altLang="zh-CN" sz="1000" dirty="0">
                <a:latin typeface="微软雅黑"/>
                <a:ea typeface="微软雅黑"/>
                <a:cs typeface="微软雅黑"/>
              </a:rPr>
              <a:t>—</a:t>
            </a:r>
            <a:r>
              <a:rPr lang="zh-CN" altLang="en-US" sz="1000" dirty="0">
                <a:latin typeface="微软雅黑"/>
                <a:ea typeface="微软雅黑"/>
                <a:cs typeface="微软雅黑"/>
              </a:rPr>
              <a:t>横截面分析</a:t>
            </a:r>
            <a:endParaRPr lang="en-US" altLang="zh-CN" sz="1000" dirty="0">
              <a:latin typeface="微软雅黑"/>
              <a:ea typeface="微软雅黑"/>
              <a:cs typeface="微软雅黑"/>
            </a:endParaRPr>
          </a:p>
          <a:p>
            <a:pPr>
              <a:lnSpc>
                <a:spcPct val="70000"/>
              </a:lnSpc>
              <a:spcBef>
                <a:spcPct val="50000"/>
              </a:spcBef>
              <a:buClr>
                <a:schemeClr val="hlink"/>
              </a:buClr>
              <a:buSzPct val="60000"/>
              <a:buFont typeface="Wingdings" pitchFamily="2" charset="2"/>
              <a:buNone/>
            </a:pPr>
            <a:endParaRPr lang="en-US" altLang="zh-CN" sz="1000" dirty="0" smtClean="0">
              <a:latin typeface="微软雅黑"/>
              <a:ea typeface="微软雅黑"/>
              <a:cs typeface="微软雅黑"/>
            </a:endParaRPr>
          </a:p>
          <a:p>
            <a:pPr>
              <a:lnSpc>
                <a:spcPct val="70000"/>
              </a:lnSpc>
              <a:spcBef>
                <a:spcPct val="50000"/>
              </a:spcBef>
              <a:buClr>
                <a:schemeClr val="hlink"/>
              </a:buClr>
              <a:buSzPct val="60000"/>
              <a:buFont typeface="Wingdings" pitchFamily="2" charset="2"/>
              <a:buNone/>
            </a:pPr>
            <a:endParaRPr lang="en-US" altLang="zh-CN" sz="1000" dirty="0" smtClean="0">
              <a:latin typeface="微软雅黑"/>
              <a:ea typeface="微软雅黑"/>
              <a:cs typeface="微软雅黑"/>
            </a:endParaRPr>
          </a:p>
          <a:p>
            <a:pPr>
              <a:lnSpc>
                <a:spcPct val="70000"/>
              </a:lnSpc>
              <a:spcBef>
                <a:spcPct val="50000"/>
              </a:spcBef>
              <a:buClr>
                <a:schemeClr val="hlink"/>
              </a:buClr>
              <a:buSzPct val="60000"/>
              <a:buFont typeface="Wingdings" pitchFamily="2" charset="2"/>
              <a:buNone/>
            </a:pPr>
            <a:endParaRPr lang="en-US" altLang="zh-CN" sz="1000" dirty="0" smtClean="0">
              <a:latin typeface="微软雅黑"/>
              <a:ea typeface="微软雅黑"/>
              <a:cs typeface="微软雅黑"/>
            </a:endParaRPr>
          </a:p>
          <a:p>
            <a:pPr>
              <a:lnSpc>
                <a:spcPct val="70000"/>
              </a:lnSpc>
              <a:spcBef>
                <a:spcPct val="50000"/>
              </a:spcBef>
              <a:buClr>
                <a:schemeClr val="hlink"/>
              </a:buClr>
              <a:buSzPct val="60000"/>
              <a:buFont typeface="Wingdings" pitchFamily="2" charset="2"/>
              <a:buNone/>
            </a:pPr>
            <a:endParaRPr lang="en-US" altLang="zh-CN" sz="1000" dirty="0">
              <a:latin typeface="微软雅黑"/>
              <a:ea typeface="微软雅黑"/>
              <a:cs typeface="微软雅黑"/>
            </a:endParaRPr>
          </a:p>
          <a:p>
            <a:pPr>
              <a:lnSpc>
                <a:spcPct val="70000"/>
              </a:lnSpc>
              <a:spcBef>
                <a:spcPct val="50000"/>
              </a:spcBef>
              <a:buClr>
                <a:schemeClr val="hlink"/>
              </a:buClr>
              <a:buSzPct val="60000"/>
              <a:buFont typeface="Wingdings" pitchFamily="2" charset="2"/>
              <a:buNone/>
            </a:pPr>
            <a:endParaRPr lang="en-US" altLang="zh-CN" sz="1000" dirty="0">
              <a:latin typeface="微软雅黑"/>
              <a:ea typeface="微软雅黑"/>
              <a:cs typeface="微软雅黑"/>
            </a:endParaRPr>
          </a:p>
          <a:p>
            <a:pPr>
              <a:lnSpc>
                <a:spcPct val="70000"/>
              </a:lnSpc>
              <a:spcBef>
                <a:spcPct val="50000"/>
              </a:spcBef>
              <a:buClr>
                <a:schemeClr val="hlink"/>
              </a:buClr>
              <a:buSzPct val="60000"/>
              <a:buFont typeface="Wingdings" pitchFamily="2" charset="2"/>
              <a:buNone/>
            </a:pPr>
            <a:endParaRPr lang="en-US" altLang="zh-CN" sz="1000" dirty="0">
              <a:latin typeface="微软雅黑"/>
              <a:ea typeface="微软雅黑"/>
              <a:cs typeface="微软雅黑"/>
            </a:endParaRPr>
          </a:p>
          <a:p>
            <a:pPr>
              <a:lnSpc>
                <a:spcPct val="70000"/>
              </a:lnSpc>
              <a:spcBef>
                <a:spcPct val="50000"/>
              </a:spcBef>
              <a:buClr>
                <a:schemeClr val="hlink"/>
              </a:buClr>
              <a:buSzPct val="60000"/>
              <a:buFont typeface="Wingdings" pitchFamily="2" charset="2"/>
              <a:buNone/>
            </a:pPr>
            <a:endParaRPr lang="en-US" altLang="zh-CN" sz="1000" dirty="0">
              <a:latin typeface="Calibri" pitchFamily="34" charset="0"/>
              <a:ea typeface="MS UI Gothic" pitchFamily="34" charset="-128"/>
            </a:endParaRPr>
          </a:p>
          <a:p>
            <a:pPr>
              <a:lnSpc>
                <a:spcPct val="70000"/>
              </a:lnSpc>
              <a:spcBef>
                <a:spcPct val="50000"/>
              </a:spcBef>
              <a:buClr>
                <a:schemeClr val="hlink"/>
              </a:buClr>
              <a:buSzPct val="60000"/>
              <a:buFont typeface="Wingdings" pitchFamily="2" charset="2"/>
              <a:buNone/>
            </a:pPr>
            <a:endParaRPr lang="en-US" altLang="ja-JP" sz="1000" dirty="0">
              <a:latin typeface="Calibri" pitchFamily="34" charset="0"/>
              <a:ea typeface="MS UI Gothic" pitchFamily="34" charset="-128"/>
            </a:endParaRPr>
          </a:p>
        </p:txBody>
      </p:sp>
      <p:sp>
        <p:nvSpPr>
          <p:cNvPr id="52" name="AutoShape 1032"/>
          <p:cNvSpPr>
            <a:spLocks noChangeArrowheads="1"/>
          </p:cNvSpPr>
          <p:nvPr/>
        </p:nvSpPr>
        <p:spPr bwMode="auto">
          <a:xfrm>
            <a:off x="1084982" y="1265238"/>
            <a:ext cx="3057525" cy="288925"/>
          </a:xfrm>
          <a:prstGeom prst="homePlate">
            <a:avLst>
              <a:gd name="adj" fmla="val 45574"/>
            </a:avLst>
          </a:prstGeom>
          <a:ln>
            <a:headEnd/>
            <a:tailEnd/>
          </a:ln>
        </p:spPr>
        <p:style>
          <a:lnRef idx="1">
            <a:schemeClr val="accent5"/>
          </a:lnRef>
          <a:fillRef idx="3">
            <a:schemeClr val="accent5"/>
          </a:fillRef>
          <a:effectRef idx="2">
            <a:schemeClr val="accent5"/>
          </a:effectRef>
          <a:fontRef idx="minor">
            <a:schemeClr val="lt1"/>
          </a:fontRef>
        </p:style>
        <p:txBody>
          <a:bodyPr wrap="none" anchor="ctr"/>
          <a:lstStyle/>
          <a:p>
            <a:pPr fontAlgn="auto">
              <a:spcBef>
                <a:spcPts val="0"/>
              </a:spcBef>
              <a:spcAft>
                <a:spcPts val="0"/>
              </a:spcAft>
              <a:defRPr/>
            </a:pPr>
            <a:endParaRPr lang="zh-CN" altLang="en-US"/>
          </a:p>
        </p:txBody>
      </p:sp>
      <p:sp>
        <p:nvSpPr>
          <p:cNvPr id="54" name="Rectangle 1122"/>
          <p:cNvSpPr>
            <a:spLocks noChangeArrowheads="1"/>
          </p:cNvSpPr>
          <p:nvPr/>
        </p:nvSpPr>
        <p:spPr bwMode="auto">
          <a:xfrm>
            <a:off x="1153244" y="1760538"/>
            <a:ext cx="1003300" cy="222250"/>
          </a:xfrm>
          <a:prstGeom prst="rect">
            <a:avLst/>
          </a:prstGeom>
          <a:noFill/>
          <a:ln w="9525">
            <a:noFill/>
            <a:miter lim="800000"/>
            <a:headEnd/>
            <a:tailEnd/>
          </a:ln>
        </p:spPr>
        <p:txBody>
          <a:bodyPr lIns="0" tIns="0" rIns="0" bIns="0"/>
          <a:lstStyle/>
          <a:p>
            <a:pPr>
              <a:lnSpc>
                <a:spcPct val="70000"/>
              </a:lnSpc>
              <a:spcBef>
                <a:spcPct val="50000"/>
              </a:spcBef>
              <a:buClr>
                <a:schemeClr val="hlink"/>
              </a:buClr>
              <a:buSzPct val="60000"/>
              <a:buFont typeface="Wingdings" pitchFamily="2" charset="2"/>
              <a:buNone/>
            </a:pPr>
            <a:r>
              <a:rPr lang="en-US" altLang="ja-JP" sz="1400" dirty="0">
                <a:solidFill>
                  <a:schemeClr val="bg1"/>
                </a:solidFill>
                <a:latin typeface="微软雅黑"/>
                <a:ea typeface="微软雅黑"/>
                <a:cs typeface="微软雅黑"/>
              </a:rPr>
              <a:t>2.  </a:t>
            </a:r>
            <a:r>
              <a:rPr lang="zh-CN" altLang="en-US" sz="1400" dirty="0" smtClean="0">
                <a:solidFill>
                  <a:schemeClr val="bg1"/>
                </a:solidFill>
                <a:latin typeface="微软雅黑"/>
                <a:ea typeface="微软雅黑"/>
                <a:cs typeface="微软雅黑"/>
              </a:rPr>
              <a:t>目标客户</a:t>
            </a:r>
            <a:endParaRPr lang="en-US" altLang="ja-JP" sz="1400" dirty="0">
              <a:solidFill>
                <a:schemeClr val="bg1"/>
              </a:solidFill>
              <a:latin typeface="微软雅黑"/>
              <a:ea typeface="微软雅黑"/>
              <a:cs typeface="微软雅黑"/>
            </a:endParaRPr>
          </a:p>
        </p:txBody>
      </p:sp>
      <p:sp>
        <p:nvSpPr>
          <p:cNvPr id="55" name="Rectangle 1134"/>
          <p:cNvSpPr>
            <a:spLocks noChangeArrowheads="1"/>
          </p:cNvSpPr>
          <p:nvPr/>
        </p:nvSpPr>
        <p:spPr bwMode="auto">
          <a:xfrm>
            <a:off x="1150069" y="1382713"/>
            <a:ext cx="1217613" cy="171450"/>
          </a:xfrm>
          <a:prstGeom prst="rect">
            <a:avLst/>
          </a:prstGeom>
          <a:noFill/>
          <a:ln w="9525">
            <a:noFill/>
            <a:miter lim="800000"/>
            <a:headEnd/>
            <a:tailEnd/>
          </a:ln>
        </p:spPr>
        <p:txBody>
          <a:bodyPr lIns="0" tIns="0" rIns="0" bIns="0"/>
          <a:lstStyle/>
          <a:p>
            <a:pPr>
              <a:lnSpc>
                <a:spcPct val="70000"/>
              </a:lnSpc>
              <a:spcBef>
                <a:spcPct val="50000"/>
              </a:spcBef>
              <a:buClr>
                <a:schemeClr val="hlink"/>
              </a:buClr>
              <a:buSzPct val="60000"/>
              <a:buFont typeface="Wingdings" pitchFamily="2" charset="2"/>
              <a:buNone/>
            </a:pPr>
            <a:r>
              <a:rPr lang="en-US" altLang="ja-JP" sz="1400" dirty="0">
                <a:solidFill>
                  <a:schemeClr val="bg1"/>
                </a:solidFill>
                <a:latin typeface="微软雅黑"/>
                <a:ea typeface="微软雅黑"/>
                <a:cs typeface="微软雅黑"/>
              </a:rPr>
              <a:t>1.  </a:t>
            </a:r>
            <a:r>
              <a:rPr lang="zh-CN" altLang="en-US" sz="1400" dirty="0" smtClean="0">
                <a:solidFill>
                  <a:schemeClr val="bg1"/>
                </a:solidFill>
                <a:latin typeface="微软雅黑"/>
                <a:ea typeface="微软雅黑"/>
                <a:cs typeface="微软雅黑"/>
              </a:rPr>
              <a:t>产品</a:t>
            </a:r>
            <a:r>
              <a:rPr lang="zh-CN" altLang="en-US" sz="1400" dirty="0">
                <a:solidFill>
                  <a:schemeClr val="bg1"/>
                </a:solidFill>
                <a:latin typeface="微软雅黑"/>
                <a:ea typeface="微软雅黑"/>
                <a:cs typeface="微软雅黑"/>
              </a:rPr>
              <a:t>简介</a:t>
            </a:r>
            <a:endParaRPr lang="en-US" altLang="ja-JP" sz="1400" dirty="0">
              <a:solidFill>
                <a:schemeClr val="bg1"/>
              </a:solidFill>
              <a:latin typeface="微软雅黑"/>
              <a:ea typeface="微软雅黑"/>
              <a:cs typeface="微软雅黑"/>
            </a:endParaRPr>
          </a:p>
        </p:txBody>
      </p:sp>
      <p:sp>
        <p:nvSpPr>
          <p:cNvPr id="56" name="Line 1137"/>
          <p:cNvSpPr>
            <a:spLocks noChangeShapeType="1"/>
          </p:cNvSpPr>
          <p:nvPr/>
        </p:nvSpPr>
        <p:spPr bwMode="auto">
          <a:xfrm>
            <a:off x="1197694" y="3399954"/>
            <a:ext cx="0" cy="168275"/>
          </a:xfrm>
          <a:prstGeom prst="line">
            <a:avLst/>
          </a:prstGeom>
          <a:noFill/>
          <a:ln w="12700" cap="sq">
            <a:noFill/>
            <a:prstDash val="sysDot"/>
            <a:round/>
            <a:headEnd/>
            <a:tailEnd/>
          </a:ln>
        </p:spPr>
        <p:txBody>
          <a:bodyPr lIns="0" tIns="0" rIns="0" bIns="0"/>
          <a:lstStyle/>
          <a:p>
            <a:endParaRPr lang="zh-CN" altLang="en-US"/>
          </a:p>
        </p:txBody>
      </p:sp>
      <p:sp>
        <p:nvSpPr>
          <p:cNvPr id="57" name="Line 1140"/>
          <p:cNvSpPr>
            <a:spLocks noChangeShapeType="1"/>
          </p:cNvSpPr>
          <p:nvPr/>
        </p:nvSpPr>
        <p:spPr bwMode="auto">
          <a:xfrm>
            <a:off x="1197694" y="3568229"/>
            <a:ext cx="0" cy="138112"/>
          </a:xfrm>
          <a:prstGeom prst="line">
            <a:avLst/>
          </a:prstGeom>
          <a:noFill/>
          <a:ln w="12700" cap="sq">
            <a:noFill/>
            <a:prstDash val="sysDot"/>
            <a:round/>
            <a:headEnd/>
            <a:tailEnd/>
          </a:ln>
        </p:spPr>
        <p:txBody>
          <a:bodyPr lIns="0" tIns="0" rIns="0" bIns="0"/>
          <a:lstStyle/>
          <a:p>
            <a:endParaRPr lang="zh-CN" altLang="en-US"/>
          </a:p>
        </p:txBody>
      </p:sp>
      <p:sp>
        <p:nvSpPr>
          <p:cNvPr id="58" name="Line 1144"/>
          <p:cNvSpPr>
            <a:spLocks noChangeShapeType="1"/>
          </p:cNvSpPr>
          <p:nvPr/>
        </p:nvSpPr>
        <p:spPr bwMode="auto">
          <a:xfrm>
            <a:off x="1197694" y="3706341"/>
            <a:ext cx="0" cy="136525"/>
          </a:xfrm>
          <a:prstGeom prst="line">
            <a:avLst/>
          </a:prstGeom>
          <a:noFill/>
          <a:ln w="12700" cap="sq">
            <a:noFill/>
            <a:prstDash val="sysDot"/>
            <a:round/>
            <a:headEnd/>
            <a:tailEnd/>
          </a:ln>
        </p:spPr>
        <p:txBody>
          <a:bodyPr lIns="0" tIns="0" rIns="0" bIns="0"/>
          <a:lstStyle/>
          <a:p>
            <a:endParaRPr lang="zh-CN" altLang="en-US"/>
          </a:p>
        </p:txBody>
      </p:sp>
      <p:sp>
        <p:nvSpPr>
          <p:cNvPr id="59" name="Line 1146"/>
          <p:cNvSpPr>
            <a:spLocks noChangeShapeType="1"/>
          </p:cNvSpPr>
          <p:nvPr/>
        </p:nvSpPr>
        <p:spPr bwMode="auto">
          <a:xfrm>
            <a:off x="1197694" y="3842866"/>
            <a:ext cx="0" cy="157163"/>
          </a:xfrm>
          <a:prstGeom prst="line">
            <a:avLst/>
          </a:prstGeom>
          <a:noFill/>
          <a:ln w="12700" cap="sq">
            <a:noFill/>
            <a:prstDash val="sysDot"/>
            <a:round/>
            <a:headEnd/>
            <a:tailEnd/>
          </a:ln>
        </p:spPr>
        <p:txBody>
          <a:bodyPr lIns="0" tIns="0" rIns="0" bIns="0"/>
          <a:lstStyle/>
          <a:p>
            <a:endParaRPr lang="zh-CN" altLang="en-US"/>
          </a:p>
        </p:txBody>
      </p:sp>
      <p:sp>
        <p:nvSpPr>
          <p:cNvPr id="60" name="Line 1149"/>
          <p:cNvSpPr>
            <a:spLocks noChangeShapeType="1"/>
          </p:cNvSpPr>
          <p:nvPr/>
        </p:nvSpPr>
        <p:spPr bwMode="auto">
          <a:xfrm>
            <a:off x="1245319" y="4168304"/>
            <a:ext cx="0" cy="138112"/>
          </a:xfrm>
          <a:prstGeom prst="line">
            <a:avLst/>
          </a:prstGeom>
          <a:noFill/>
          <a:ln w="12700" cap="sq">
            <a:noFill/>
            <a:prstDash val="sysDot"/>
            <a:round/>
            <a:headEnd/>
            <a:tailEnd/>
          </a:ln>
        </p:spPr>
        <p:txBody>
          <a:bodyPr lIns="0" tIns="0" rIns="0" bIns="0"/>
          <a:lstStyle/>
          <a:p>
            <a:endParaRPr lang="zh-CN" altLang="en-US"/>
          </a:p>
        </p:txBody>
      </p:sp>
      <p:sp>
        <p:nvSpPr>
          <p:cNvPr id="61" name="Line 1150"/>
          <p:cNvSpPr>
            <a:spLocks noChangeShapeType="1"/>
          </p:cNvSpPr>
          <p:nvPr/>
        </p:nvSpPr>
        <p:spPr bwMode="auto">
          <a:xfrm>
            <a:off x="1197694" y="4306416"/>
            <a:ext cx="0" cy="168275"/>
          </a:xfrm>
          <a:prstGeom prst="line">
            <a:avLst/>
          </a:prstGeom>
          <a:noFill/>
          <a:ln w="12700" cap="sq">
            <a:noFill/>
            <a:prstDash val="sysDot"/>
            <a:round/>
            <a:headEnd/>
            <a:tailEnd/>
          </a:ln>
        </p:spPr>
        <p:txBody>
          <a:bodyPr lIns="0" tIns="0" rIns="0" bIns="0"/>
          <a:lstStyle/>
          <a:p>
            <a:endParaRPr lang="zh-CN" altLang="en-US"/>
          </a:p>
        </p:txBody>
      </p:sp>
      <p:sp>
        <p:nvSpPr>
          <p:cNvPr id="62" name="Line 1153"/>
          <p:cNvSpPr>
            <a:spLocks noChangeShapeType="1"/>
          </p:cNvSpPr>
          <p:nvPr/>
        </p:nvSpPr>
        <p:spPr bwMode="auto">
          <a:xfrm>
            <a:off x="1197694" y="4612804"/>
            <a:ext cx="0" cy="471487"/>
          </a:xfrm>
          <a:prstGeom prst="line">
            <a:avLst/>
          </a:prstGeom>
          <a:noFill/>
          <a:ln w="12700" cap="sq">
            <a:noFill/>
            <a:prstDash val="sysDot"/>
            <a:round/>
            <a:headEnd/>
            <a:tailEnd/>
          </a:ln>
        </p:spPr>
        <p:txBody>
          <a:bodyPr lIns="0" tIns="0" rIns="0" bIns="0"/>
          <a:lstStyle/>
          <a:p>
            <a:endParaRPr lang="zh-CN" altLang="en-US"/>
          </a:p>
        </p:txBody>
      </p:sp>
      <p:sp>
        <p:nvSpPr>
          <p:cNvPr id="65" name="Line 1158"/>
          <p:cNvSpPr>
            <a:spLocks noChangeShapeType="1"/>
          </p:cNvSpPr>
          <p:nvPr/>
        </p:nvSpPr>
        <p:spPr bwMode="auto">
          <a:xfrm>
            <a:off x="1197694" y="5354191"/>
            <a:ext cx="0" cy="139700"/>
          </a:xfrm>
          <a:prstGeom prst="line">
            <a:avLst/>
          </a:prstGeom>
          <a:noFill/>
          <a:ln w="12700" cap="sq">
            <a:noFill/>
            <a:prstDash val="sysDot"/>
            <a:round/>
            <a:headEnd/>
            <a:tailEnd/>
          </a:ln>
        </p:spPr>
        <p:txBody>
          <a:bodyPr lIns="0" tIns="0" rIns="0" bIns="0"/>
          <a:lstStyle/>
          <a:p>
            <a:endParaRPr lang="zh-CN" altLang="en-US"/>
          </a:p>
        </p:txBody>
      </p:sp>
      <p:sp>
        <p:nvSpPr>
          <p:cNvPr id="70" name="Rectangle 1213"/>
          <p:cNvSpPr>
            <a:spLocks noChangeArrowheads="1"/>
          </p:cNvSpPr>
          <p:nvPr/>
        </p:nvSpPr>
        <p:spPr bwMode="auto">
          <a:xfrm>
            <a:off x="1531862" y="4927500"/>
            <a:ext cx="1441450" cy="287338"/>
          </a:xfrm>
          <a:prstGeom prst="rect">
            <a:avLst/>
          </a:prstGeom>
          <a:noFill/>
          <a:ln w="9525">
            <a:noFill/>
            <a:miter lim="800000"/>
            <a:headEnd/>
            <a:tailEnd/>
          </a:ln>
        </p:spPr>
        <p:txBody>
          <a:bodyPr lIns="0" tIns="0" rIns="0" bIns="0"/>
          <a:lstStyle/>
          <a:p>
            <a:pPr>
              <a:lnSpc>
                <a:spcPct val="70000"/>
              </a:lnSpc>
              <a:spcBef>
                <a:spcPct val="50000"/>
              </a:spcBef>
              <a:buClr>
                <a:schemeClr val="hlink"/>
              </a:buClr>
              <a:buSzPct val="60000"/>
              <a:buFont typeface="Wingdings" pitchFamily="2" charset="2"/>
              <a:buNone/>
            </a:pPr>
            <a:endParaRPr lang="en-US" altLang="zh-CN" sz="1000" dirty="0">
              <a:latin typeface="微软雅黑"/>
              <a:ea typeface="微软雅黑"/>
              <a:cs typeface="微软雅黑"/>
            </a:endParaRPr>
          </a:p>
        </p:txBody>
      </p:sp>
      <p:sp>
        <p:nvSpPr>
          <p:cNvPr id="72" name="AutoShape 1032"/>
          <p:cNvSpPr>
            <a:spLocks noChangeArrowheads="1"/>
          </p:cNvSpPr>
          <p:nvPr/>
        </p:nvSpPr>
        <p:spPr bwMode="auto">
          <a:xfrm>
            <a:off x="1084982" y="2060575"/>
            <a:ext cx="3057525" cy="290513"/>
          </a:xfrm>
          <a:prstGeom prst="homePlate">
            <a:avLst>
              <a:gd name="adj" fmla="val 45574"/>
            </a:avLst>
          </a:prstGeom>
          <a:ln>
            <a:headEnd/>
            <a:tailEnd/>
          </a:ln>
        </p:spPr>
        <p:style>
          <a:lnRef idx="1">
            <a:schemeClr val="accent5"/>
          </a:lnRef>
          <a:fillRef idx="3">
            <a:schemeClr val="accent5"/>
          </a:fillRef>
          <a:effectRef idx="2">
            <a:schemeClr val="accent5"/>
          </a:effectRef>
          <a:fontRef idx="minor">
            <a:schemeClr val="lt1"/>
          </a:fontRef>
        </p:style>
        <p:txBody>
          <a:bodyPr wrap="none" anchor="ctr"/>
          <a:lstStyle/>
          <a:p>
            <a:pPr fontAlgn="auto">
              <a:spcBef>
                <a:spcPts val="0"/>
              </a:spcBef>
              <a:spcAft>
                <a:spcPts val="0"/>
              </a:spcAft>
              <a:defRPr/>
            </a:pPr>
            <a:endParaRPr lang="zh-CN" altLang="en-US"/>
          </a:p>
        </p:txBody>
      </p:sp>
      <p:sp>
        <p:nvSpPr>
          <p:cNvPr id="73" name="Rectangle 1112"/>
          <p:cNvSpPr>
            <a:spLocks noChangeArrowheads="1"/>
          </p:cNvSpPr>
          <p:nvPr/>
        </p:nvSpPr>
        <p:spPr bwMode="auto">
          <a:xfrm>
            <a:off x="1151657" y="2143125"/>
            <a:ext cx="2746375" cy="250825"/>
          </a:xfrm>
          <a:prstGeom prst="rect">
            <a:avLst/>
          </a:prstGeom>
          <a:noFill/>
          <a:ln w="9525">
            <a:noFill/>
            <a:miter lim="800000"/>
            <a:headEnd/>
            <a:tailEnd/>
          </a:ln>
        </p:spPr>
        <p:txBody>
          <a:bodyPr lIns="0" tIns="0" rIns="0" bIns="0"/>
          <a:lstStyle/>
          <a:p>
            <a:pPr>
              <a:lnSpc>
                <a:spcPct val="70000"/>
              </a:lnSpc>
              <a:spcBef>
                <a:spcPct val="50000"/>
              </a:spcBef>
              <a:buClr>
                <a:schemeClr val="hlink"/>
              </a:buClr>
              <a:buSzPct val="60000"/>
              <a:buFont typeface="Wingdings" pitchFamily="2" charset="2"/>
              <a:buNone/>
            </a:pPr>
            <a:r>
              <a:rPr lang="en-US" altLang="ja-JP" sz="1400" dirty="0">
                <a:solidFill>
                  <a:schemeClr val="bg1"/>
                </a:solidFill>
                <a:latin typeface="微软雅黑"/>
                <a:ea typeface="微软雅黑"/>
                <a:cs typeface="微软雅黑"/>
              </a:rPr>
              <a:t>3.  </a:t>
            </a:r>
            <a:r>
              <a:rPr lang="zh-CN" altLang="en-US" sz="1400" dirty="0" smtClean="0">
                <a:solidFill>
                  <a:schemeClr val="bg1"/>
                </a:solidFill>
                <a:latin typeface="微软雅黑"/>
                <a:ea typeface="微软雅黑"/>
                <a:cs typeface="微软雅黑"/>
              </a:rPr>
              <a:t>业务流程及需求</a:t>
            </a:r>
            <a:endParaRPr lang="zh-CN" altLang="en-US" sz="1400" dirty="0">
              <a:solidFill>
                <a:schemeClr val="bg1"/>
              </a:solidFill>
              <a:latin typeface="微软雅黑"/>
              <a:ea typeface="微软雅黑"/>
              <a:cs typeface="微软雅黑"/>
            </a:endParaRPr>
          </a:p>
        </p:txBody>
      </p:sp>
      <p:sp>
        <p:nvSpPr>
          <p:cNvPr id="74" name="AutoShape 1032"/>
          <p:cNvSpPr>
            <a:spLocks noChangeArrowheads="1"/>
          </p:cNvSpPr>
          <p:nvPr/>
        </p:nvSpPr>
        <p:spPr bwMode="auto">
          <a:xfrm>
            <a:off x="1084983" y="2924944"/>
            <a:ext cx="3076634" cy="288925"/>
          </a:xfrm>
          <a:prstGeom prst="homePlate">
            <a:avLst>
              <a:gd name="adj" fmla="val 45574"/>
            </a:avLst>
          </a:prstGeom>
          <a:ln>
            <a:headEnd/>
            <a:tailEnd/>
          </a:ln>
        </p:spPr>
        <p:style>
          <a:lnRef idx="1">
            <a:schemeClr val="accent5"/>
          </a:lnRef>
          <a:fillRef idx="3">
            <a:schemeClr val="accent5"/>
          </a:fillRef>
          <a:effectRef idx="2">
            <a:schemeClr val="accent5"/>
          </a:effectRef>
          <a:fontRef idx="minor">
            <a:schemeClr val="lt1"/>
          </a:fontRef>
        </p:style>
        <p:txBody>
          <a:bodyPr wrap="none" anchor="ctr"/>
          <a:lstStyle/>
          <a:p>
            <a:pPr fontAlgn="auto">
              <a:spcBef>
                <a:spcPts val="0"/>
              </a:spcBef>
              <a:spcAft>
                <a:spcPts val="0"/>
              </a:spcAft>
              <a:defRPr/>
            </a:pPr>
            <a:endParaRPr lang="zh-CN" altLang="en-US" dirty="0"/>
          </a:p>
        </p:txBody>
      </p:sp>
      <p:sp>
        <p:nvSpPr>
          <p:cNvPr id="75" name="Rectangle 1028"/>
          <p:cNvSpPr>
            <a:spLocks noChangeArrowheads="1"/>
          </p:cNvSpPr>
          <p:nvPr/>
        </p:nvSpPr>
        <p:spPr bwMode="auto">
          <a:xfrm>
            <a:off x="1245319" y="3069407"/>
            <a:ext cx="2597150" cy="151160"/>
          </a:xfrm>
          <a:prstGeom prst="rect">
            <a:avLst/>
          </a:prstGeom>
          <a:noFill/>
          <a:ln w="9525">
            <a:noFill/>
            <a:miter lim="800000"/>
            <a:headEnd/>
            <a:tailEnd/>
          </a:ln>
        </p:spPr>
        <p:txBody>
          <a:bodyPr lIns="0" tIns="0" rIns="0" bIns="0"/>
          <a:lstStyle/>
          <a:p>
            <a:pPr>
              <a:lnSpc>
                <a:spcPct val="70000"/>
              </a:lnSpc>
              <a:spcBef>
                <a:spcPct val="50000"/>
              </a:spcBef>
              <a:buClr>
                <a:schemeClr val="hlink"/>
              </a:buClr>
              <a:buSzPct val="60000"/>
              <a:buFont typeface="Wingdings" pitchFamily="2" charset="2"/>
              <a:buNone/>
            </a:pPr>
            <a:r>
              <a:rPr lang="en-US" altLang="ja-JP" sz="1400" dirty="0">
                <a:solidFill>
                  <a:schemeClr val="bg1"/>
                </a:solidFill>
                <a:latin typeface="微软雅黑" panose="020B0503020204020204" pitchFamily="34" charset="-122"/>
                <a:ea typeface="微软雅黑" panose="020B0503020204020204" pitchFamily="34" charset="-122"/>
                <a:cs typeface="微软雅黑"/>
              </a:rPr>
              <a:t>5</a:t>
            </a:r>
            <a:r>
              <a:rPr lang="en-US" altLang="ja-JP" sz="1400" dirty="0" smtClean="0">
                <a:solidFill>
                  <a:schemeClr val="bg1"/>
                </a:solidFill>
                <a:latin typeface="微软雅黑" panose="020B0503020204020204" pitchFamily="34" charset="-122"/>
                <a:ea typeface="微软雅黑" panose="020B0503020204020204" pitchFamily="34" charset="-122"/>
                <a:cs typeface="微软雅黑"/>
              </a:rPr>
              <a:t>.  </a:t>
            </a:r>
            <a:r>
              <a:rPr lang="zh-CN" altLang="en-US" sz="1400" dirty="0">
                <a:solidFill>
                  <a:schemeClr val="bg1"/>
                </a:solidFill>
                <a:latin typeface="微软雅黑" panose="020B0503020204020204" pitchFamily="34" charset="-122"/>
                <a:ea typeface="微软雅黑" panose="020B0503020204020204" pitchFamily="34" charset="-122"/>
                <a:cs typeface="微软雅黑"/>
              </a:rPr>
              <a:t>制定投资策略</a:t>
            </a:r>
            <a:r>
              <a:rPr lang="en-US" altLang="zh-CN" sz="1400" dirty="0">
                <a:solidFill>
                  <a:schemeClr val="bg1"/>
                </a:solidFill>
                <a:latin typeface="微软雅黑" panose="020B0503020204020204" pitchFamily="34" charset="-122"/>
                <a:ea typeface="微软雅黑" panose="020B0503020204020204" pitchFamily="34" charset="-122"/>
                <a:cs typeface="微软雅黑"/>
              </a:rPr>
              <a:t>/</a:t>
            </a:r>
            <a:r>
              <a:rPr lang="zh-CN" altLang="en-US" sz="1400" dirty="0">
                <a:solidFill>
                  <a:schemeClr val="bg1"/>
                </a:solidFill>
                <a:latin typeface="微软雅黑" panose="020B0503020204020204" pitchFamily="34" charset="-122"/>
                <a:ea typeface="微软雅黑" panose="020B0503020204020204" pitchFamily="34" charset="-122"/>
                <a:cs typeface="微软雅黑"/>
              </a:rPr>
              <a:t>研究分析</a:t>
            </a:r>
            <a:endParaRPr lang="en-US" altLang="ja-JP" sz="1400" dirty="0">
              <a:solidFill>
                <a:schemeClr val="bg1"/>
              </a:solidFill>
              <a:latin typeface="微软雅黑" panose="020B0503020204020204" pitchFamily="34" charset="-122"/>
              <a:ea typeface="微软雅黑" panose="020B0503020204020204" pitchFamily="34" charset="-122"/>
              <a:cs typeface="微软雅黑"/>
            </a:endParaRPr>
          </a:p>
        </p:txBody>
      </p:sp>
      <p:sp>
        <p:nvSpPr>
          <p:cNvPr id="87" name="AutoShape 1032"/>
          <p:cNvSpPr>
            <a:spLocks noChangeArrowheads="1"/>
          </p:cNvSpPr>
          <p:nvPr/>
        </p:nvSpPr>
        <p:spPr bwMode="auto">
          <a:xfrm>
            <a:off x="4658903" y="2725439"/>
            <a:ext cx="2808312" cy="288032"/>
          </a:xfrm>
          <a:prstGeom prst="homePlate">
            <a:avLst>
              <a:gd name="adj" fmla="val 45574"/>
            </a:avLst>
          </a:prstGeom>
          <a:ln>
            <a:headEnd/>
            <a:tailEnd/>
          </a:ln>
        </p:spPr>
        <p:style>
          <a:lnRef idx="1">
            <a:schemeClr val="accent5"/>
          </a:lnRef>
          <a:fillRef idx="3">
            <a:schemeClr val="accent5"/>
          </a:fillRef>
          <a:effectRef idx="2">
            <a:schemeClr val="accent5"/>
          </a:effectRef>
          <a:fontRef idx="minor">
            <a:schemeClr val="lt1"/>
          </a:fontRef>
        </p:style>
        <p:txBody>
          <a:bodyPr wrap="none" anchor="ctr"/>
          <a:lstStyle/>
          <a:p>
            <a:r>
              <a:rPr lang="en-US" altLang="zh-CN" sz="1400" dirty="0">
                <a:solidFill>
                  <a:srgbClr val="FFFFFF"/>
                </a:solidFill>
                <a:latin typeface="微软雅黑" panose="020B0503020204020204" pitchFamily="34" charset="-122"/>
                <a:ea typeface="微软雅黑" panose="020B0503020204020204" pitchFamily="34" charset="-122"/>
              </a:rPr>
              <a:t>7</a:t>
            </a:r>
            <a:r>
              <a:rPr lang="en-US" altLang="zh-CN" sz="1400" dirty="0" smtClean="0">
                <a:solidFill>
                  <a:srgbClr val="FFFFFF"/>
                </a:solidFill>
                <a:latin typeface="微软雅黑" panose="020B0503020204020204" pitchFamily="34" charset="-122"/>
                <a:ea typeface="微软雅黑" panose="020B0503020204020204" pitchFamily="34" charset="-122"/>
              </a:rPr>
              <a:t>.</a:t>
            </a:r>
            <a:r>
              <a:rPr lang="zh-CN" altLang="en-US" sz="1400" dirty="0">
                <a:solidFill>
                  <a:srgbClr val="FFFFFF"/>
                </a:solidFill>
                <a:latin typeface="微软雅黑" panose="020B0503020204020204" pitchFamily="34" charset="-122"/>
                <a:ea typeface="微软雅黑" panose="020B0503020204020204" pitchFamily="34" charset="-122"/>
              </a:rPr>
              <a:t>应用</a:t>
            </a:r>
          </a:p>
        </p:txBody>
      </p:sp>
      <p:sp>
        <p:nvSpPr>
          <p:cNvPr id="89" name="Rectangle 1213"/>
          <p:cNvSpPr>
            <a:spLocks noChangeArrowheads="1"/>
          </p:cNvSpPr>
          <p:nvPr/>
        </p:nvSpPr>
        <p:spPr bwMode="auto">
          <a:xfrm>
            <a:off x="5169226" y="3273747"/>
            <a:ext cx="1296987" cy="647700"/>
          </a:xfrm>
          <a:prstGeom prst="rect">
            <a:avLst/>
          </a:prstGeom>
          <a:noFill/>
          <a:ln w="9525">
            <a:noFill/>
            <a:miter lim="800000"/>
            <a:headEnd/>
            <a:tailEnd/>
          </a:ln>
        </p:spPr>
        <p:txBody>
          <a:bodyPr lIns="0" tIns="0" rIns="0" bIns="0"/>
          <a:lstStyle/>
          <a:p>
            <a:pPr>
              <a:lnSpc>
                <a:spcPct val="70000"/>
              </a:lnSpc>
              <a:spcBef>
                <a:spcPct val="50000"/>
              </a:spcBef>
              <a:buClr>
                <a:schemeClr val="hlink"/>
              </a:buClr>
              <a:buSzPct val="60000"/>
              <a:buFont typeface="Wingdings" pitchFamily="2" charset="2"/>
              <a:buNone/>
            </a:pPr>
            <a:r>
              <a:rPr lang="zh-CN" altLang="en-US" sz="1000" dirty="0" smtClean="0">
                <a:latin typeface="微软雅黑"/>
                <a:ea typeface="微软雅黑"/>
                <a:cs typeface="微软雅黑"/>
              </a:rPr>
              <a:t>应用</a:t>
            </a:r>
            <a:r>
              <a:rPr lang="en-US" altLang="zh-CN" sz="1000" dirty="0">
                <a:latin typeface="微软雅黑"/>
                <a:ea typeface="微软雅黑"/>
                <a:cs typeface="微软雅黑"/>
              </a:rPr>
              <a:t>—</a:t>
            </a:r>
            <a:r>
              <a:rPr lang="zh-CN" altLang="en-US" sz="1000" dirty="0">
                <a:latin typeface="微软雅黑"/>
                <a:ea typeface="微软雅黑"/>
                <a:cs typeface="微软雅黑"/>
              </a:rPr>
              <a:t>自定义</a:t>
            </a:r>
            <a:r>
              <a:rPr lang="zh-CN" altLang="en-US" sz="1000" dirty="0" smtClean="0">
                <a:latin typeface="微软雅黑"/>
                <a:ea typeface="微软雅黑"/>
                <a:cs typeface="微软雅黑"/>
              </a:rPr>
              <a:t>右键</a:t>
            </a:r>
            <a:endParaRPr lang="en-US" altLang="zh-CN" sz="1000" dirty="0" smtClean="0">
              <a:latin typeface="微软雅黑"/>
              <a:ea typeface="微软雅黑"/>
              <a:cs typeface="微软雅黑"/>
            </a:endParaRPr>
          </a:p>
          <a:p>
            <a:pPr>
              <a:lnSpc>
                <a:spcPct val="70000"/>
              </a:lnSpc>
              <a:spcBef>
                <a:spcPct val="50000"/>
              </a:spcBef>
              <a:buClr>
                <a:schemeClr val="hlink"/>
              </a:buClr>
              <a:buSzPct val="60000"/>
              <a:buFont typeface="Wingdings" pitchFamily="2" charset="2"/>
              <a:buNone/>
            </a:pPr>
            <a:r>
              <a:rPr lang="zh-CN" altLang="en-US" sz="1000" dirty="0" smtClean="0">
                <a:latin typeface="微软雅黑"/>
                <a:ea typeface="微软雅黑"/>
                <a:cs typeface="微软雅黑"/>
              </a:rPr>
              <a:t>应用－ 自定义板块 </a:t>
            </a:r>
            <a:endParaRPr lang="zh-CN" altLang="en-US" sz="1000" dirty="0">
              <a:latin typeface="微软雅黑"/>
              <a:ea typeface="微软雅黑"/>
              <a:cs typeface="微软雅黑"/>
            </a:endParaRPr>
          </a:p>
        </p:txBody>
      </p:sp>
      <p:sp>
        <p:nvSpPr>
          <p:cNvPr id="90" name="Rectangle 1218"/>
          <p:cNvSpPr>
            <a:spLocks noChangeArrowheads="1"/>
          </p:cNvSpPr>
          <p:nvPr/>
        </p:nvSpPr>
        <p:spPr bwMode="auto">
          <a:xfrm>
            <a:off x="6628371" y="4870004"/>
            <a:ext cx="576263" cy="576262"/>
          </a:xfrm>
          <a:prstGeom prst="rect">
            <a:avLst/>
          </a:prstGeom>
          <a:noFill/>
          <a:ln w="9525">
            <a:noFill/>
            <a:miter lim="800000"/>
            <a:headEnd/>
            <a:tailEnd/>
          </a:ln>
        </p:spPr>
        <p:txBody>
          <a:bodyPr lIns="0" tIns="36000" rIns="0" bIns="0" anchor="ctr"/>
          <a:lstStyle/>
          <a:p>
            <a:pPr>
              <a:lnSpc>
                <a:spcPct val="70000"/>
              </a:lnSpc>
              <a:spcBef>
                <a:spcPct val="50000"/>
              </a:spcBef>
              <a:buClr>
                <a:schemeClr val="hlink"/>
              </a:buClr>
              <a:buSzPct val="60000"/>
              <a:buFont typeface="Wingdings" pitchFamily="2" charset="2"/>
              <a:buNone/>
            </a:pPr>
            <a:endParaRPr lang="en-US" altLang="ja-JP" sz="1000" dirty="0">
              <a:solidFill>
                <a:srgbClr val="376092"/>
              </a:solidFill>
              <a:latin typeface="Calibri" pitchFamily="34" charset="0"/>
              <a:ea typeface="MS UI Gothic" pitchFamily="34" charset="-128"/>
            </a:endParaRPr>
          </a:p>
          <a:p>
            <a:pPr>
              <a:lnSpc>
                <a:spcPct val="70000"/>
              </a:lnSpc>
              <a:spcBef>
                <a:spcPct val="50000"/>
              </a:spcBef>
              <a:buClr>
                <a:schemeClr val="hlink"/>
              </a:buClr>
              <a:buSzPct val="60000"/>
              <a:buFont typeface="Wingdings" pitchFamily="2" charset="2"/>
              <a:buNone/>
            </a:pPr>
            <a:endParaRPr lang="en-US" altLang="ja-JP" sz="1000" dirty="0">
              <a:solidFill>
                <a:srgbClr val="376092"/>
              </a:solidFill>
              <a:latin typeface="Calibri" pitchFamily="34" charset="0"/>
              <a:ea typeface="MS UI Gothic" pitchFamily="34" charset="-128"/>
            </a:endParaRPr>
          </a:p>
          <a:p>
            <a:pPr>
              <a:lnSpc>
                <a:spcPct val="70000"/>
              </a:lnSpc>
              <a:spcBef>
                <a:spcPct val="50000"/>
              </a:spcBef>
              <a:buClr>
                <a:schemeClr val="hlink"/>
              </a:buClr>
              <a:buSzPct val="60000"/>
              <a:buFont typeface="Wingdings" pitchFamily="2" charset="2"/>
              <a:buNone/>
            </a:pPr>
            <a:endParaRPr lang="en-US" altLang="ja-JP" sz="1000" dirty="0">
              <a:solidFill>
                <a:srgbClr val="376092"/>
              </a:solidFill>
              <a:latin typeface="Calibri" pitchFamily="34" charset="0"/>
              <a:ea typeface="MS UI Gothic" pitchFamily="34" charset="-128"/>
            </a:endParaRPr>
          </a:p>
          <a:p>
            <a:pPr>
              <a:lnSpc>
                <a:spcPct val="70000"/>
              </a:lnSpc>
              <a:spcBef>
                <a:spcPct val="50000"/>
              </a:spcBef>
              <a:buClr>
                <a:schemeClr val="hlink"/>
              </a:buClr>
              <a:buSzPct val="60000"/>
              <a:buFont typeface="Wingdings" pitchFamily="2" charset="2"/>
              <a:buNone/>
            </a:pPr>
            <a:endParaRPr lang="en-US" altLang="ja-JP" sz="1000" dirty="0">
              <a:solidFill>
                <a:srgbClr val="376092"/>
              </a:solidFill>
              <a:latin typeface="Calibri" pitchFamily="34" charset="0"/>
              <a:ea typeface="MS UI Gothic" pitchFamily="34" charset="-128"/>
            </a:endParaRPr>
          </a:p>
        </p:txBody>
      </p:sp>
      <p:sp>
        <p:nvSpPr>
          <p:cNvPr id="91" name="AutoShape 1032"/>
          <p:cNvSpPr>
            <a:spLocks noChangeArrowheads="1"/>
          </p:cNvSpPr>
          <p:nvPr/>
        </p:nvSpPr>
        <p:spPr bwMode="auto">
          <a:xfrm>
            <a:off x="1084981" y="2492896"/>
            <a:ext cx="3057525" cy="288925"/>
          </a:xfrm>
          <a:prstGeom prst="homePlate">
            <a:avLst>
              <a:gd name="adj" fmla="val 45574"/>
            </a:avLst>
          </a:prstGeom>
          <a:ln>
            <a:headEnd/>
            <a:tailEnd/>
          </a:ln>
        </p:spPr>
        <p:style>
          <a:lnRef idx="1">
            <a:schemeClr val="accent5"/>
          </a:lnRef>
          <a:fillRef idx="3">
            <a:schemeClr val="accent5"/>
          </a:fillRef>
          <a:effectRef idx="2">
            <a:schemeClr val="accent5"/>
          </a:effectRef>
          <a:fontRef idx="minor">
            <a:schemeClr val="lt1"/>
          </a:fontRef>
        </p:style>
        <p:txBody>
          <a:bodyPr wrap="none" anchor="ctr"/>
          <a:lstStyle/>
          <a:p>
            <a:pPr fontAlgn="auto">
              <a:spcBef>
                <a:spcPts val="0"/>
              </a:spcBef>
              <a:spcAft>
                <a:spcPts val="0"/>
              </a:spcAft>
              <a:defRPr/>
            </a:pPr>
            <a:r>
              <a:rPr lang="en-US" altLang="zh-CN" sz="1400" dirty="0" smtClean="0">
                <a:latin typeface="微软雅黑" panose="020B0503020204020204" pitchFamily="34" charset="-122"/>
                <a:ea typeface="微软雅黑" panose="020B0503020204020204" pitchFamily="34" charset="-122"/>
              </a:rPr>
              <a:t>4</a:t>
            </a:r>
            <a:r>
              <a:rPr lang="en-US" altLang="zh-CN" dirty="0" smtClean="0"/>
              <a:t>. </a:t>
            </a:r>
            <a:r>
              <a:rPr lang="zh-CN" altLang="en-US" sz="1400" dirty="0">
                <a:latin typeface="微软雅黑" panose="020B0503020204020204" pitchFamily="34" charset="-122"/>
                <a:ea typeface="微软雅黑" panose="020B0503020204020204" pitchFamily="34" charset="-122"/>
              </a:rPr>
              <a:t>特色</a:t>
            </a:r>
            <a:r>
              <a:rPr lang="zh-CN" altLang="en-US" sz="1400" dirty="0" smtClean="0">
                <a:latin typeface="微软雅黑" panose="020B0503020204020204" pitchFamily="34" charset="-122"/>
                <a:ea typeface="微软雅黑" panose="020B0503020204020204" pitchFamily="34" charset="-122"/>
              </a:rPr>
              <a:t>功能列表</a:t>
            </a:r>
            <a:endParaRPr lang="zh-CN" altLang="en-US" sz="1400" dirty="0">
              <a:latin typeface="微软雅黑" panose="020B0503020204020204" pitchFamily="34" charset="-122"/>
              <a:ea typeface="微软雅黑" panose="020B0503020204020204" pitchFamily="34" charset="-122"/>
            </a:endParaRPr>
          </a:p>
        </p:txBody>
      </p:sp>
      <p:sp>
        <p:nvSpPr>
          <p:cNvPr id="93" name="Rectangle 1207"/>
          <p:cNvSpPr>
            <a:spLocks noChangeArrowheads="1"/>
          </p:cNvSpPr>
          <p:nvPr/>
        </p:nvSpPr>
        <p:spPr bwMode="auto">
          <a:xfrm>
            <a:off x="5313759" y="1785937"/>
            <a:ext cx="2714625" cy="1479550"/>
          </a:xfrm>
          <a:prstGeom prst="rect">
            <a:avLst/>
          </a:prstGeom>
          <a:noFill/>
          <a:ln w="9525">
            <a:noFill/>
            <a:miter lim="800000"/>
            <a:headEnd/>
            <a:tailEnd/>
          </a:ln>
        </p:spPr>
        <p:txBody>
          <a:bodyPr lIns="0" tIns="0" rIns="0" bIns="0"/>
          <a:lstStyle>
            <a:defPPr>
              <a:defRPr lang="zh-CN"/>
            </a:defPPr>
            <a:lvl1pPr algn="l" rtl="0" fontAlgn="base">
              <a:spcBef>
                <a:spcPct val="0"/>
              </a:spcBef>
              <a:spcAft>
                <a:spcPct val="0"/>
              </a:spcAft>
              <a:defRPr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宋体" charset="-122"/>
                <a:cs typeface="+mn-cs"/>
              </a:defRPr>
            </a:lvl2pPr>
            <a:lvl3pPr marL="914400" algn="l" rtl="0" fontAlgn="base">
              <a:spcBef>
                <a:spcPct val="0"/>
              </a:spcBef>
              <a:spcAft>
                <a:spcPct val="0"/>
              </a:spcAft>
              <a:defRPr kern="1200">
                <a:solidFill>
                  <a:schemeClr val="tx1"/>
                </a:solidFill>
                <a:latin typeface="Arial" charset="0"/>
                <a:ea typeface="宋体" charset="-122"/>
                <a:cs typeface="+mn-cs"/>
              </a:defRPr>
            </a:lvl3pPr>
            <a:lvl4pPr marL="1371600" algn="l" rtl="0" fontAlgn="base">
              <a:spcBef>
                <a:spcPct val="0"/>
              </a:spcBef>
              <a:spcAft>
                <a:spcPct val="0"/>
              </a:spcAft>
              <a:defRPr kern="1200">
                <a:solidFill>
                  <a:schemeClr val="tx1"/>
                </a:solidFill>
                <a:latin typeface="Arial" charset="0"/>
                <a:ea typeface="宋体" charset="-122"/>
                <a:cs typeface="+mn-cs"/>
              </a:defRPr>
            </a:lvl4pPr>
            <a:lvl5pPr marL="1828800" algn="l"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a:lstStyle>
          <a:p>
            <a:pPr fontAlgn="auto">
              <a:lnSpc>
                <a:spcPct val="70000"/>
              </a:lnSpc>
              <a:spcBef>
                <a:spcPct val="50000"/>
              </a:spcBef>
              <a:spcAft>
                <a:spcPts val="0"/>
              </a:spcAft>
              <a:buClr>
                <a:schemeClr val="hlink"/>
              </a:buClr>
              <a:buSzPct val="60000"/>
              <a:buFont typeface="Wingdings" pitchFamily="2" charset="2"/>
              <a:buNone/>
              <a:defRPr/>
            </a:pPr>
            <a:r>
              <a:rPr lang="zh-CN" altLang="en-US" sz="1050" dirty="0" smtClean="0">
                <a:latin typeface="微软雅黑" pitchFamily="34" charset="-122"/>
                <a:ea typeface="微软雅黑" pitchFamily="34" charset="-122"/>
              </a:rPr>
              <a:t>市场资讯</a:t>
            </a:r>
            <a:endParaRPr lang="en-US" altLang="zh-CN" sz="1050" dirty="0" smtClean="0">
              <a:latin typeface="微软雅黑" pitchFamily="34" charset="-122"/>
              <a:ea typeface="微软雅黑" pitchFamily="34" charset="-122"/>
            </a:endParaRPr>
          </a:p>
          <a:p>
            <a:pPr fontAlgn="auto">
              <a:lnSpc>
                <a:spcPct val="70000"/>
              </a:lnSpc>
              <a:spcBef>
                <a:spcPct val="50000"/>
              </a:spcBef>
              <a:spcAft>
                <a:spcPts val="0"/>
              </a:spcAft>
              <a:buClr>
                <a:schemeClr val="hlink"/>
              </a:buClr>
              <a:buSzPct val="60000"/>
              <a:buFont typeface="Wingdings" pitchFamily="2" charset="2"/>
              <a:buNone/>
              <a:defRPr/>
            </a:pPr>
            <a:r>
              <a:rPr lang="zh-CN" altLang="en-US" sz="1050" dirty="0" smtClean="0">
                <a:latin typeface="微软雅黑" pitchFamily="34" charset="-122"/>
                <a:ea typeface="微软雅黑" pitchFamily="34" charset="-122"/>
              </a:rPr>
              <a:t>行情报价</a:t>
            </a:r>
            <a:endParaRPr lang="en-US" altLang="zh-CN" sz="1050" dirty="0" smtClean="0">
              <a:latin typeface="微软雅黑" pitchFamily="34" charset="-122"/>
              <a:ea typeface="微软雅黑" pitchFamily="34" charset="-122"/>
            </a:endParaRPr>
          </a:p>
          <a:p>
            <a:pPr fontAlgn="auto">
              <a:lnSpc>
                <a:spcPct val="70000"/>
              </a:lnSpc>
              <a:spcBef>
                <a:spcPct val="50000"/>
              </a:spcBef>
              <a:spcAft>
                <a:spcPts val="0"/>
              </a:spcAft>
              <a:buClr>
                <a:schemeClr val="hlink"/>
              </a:buClr>
              <a:buSzPct val="60000"/>
              <a:buFont typeface="Wingdings" pitchFamily="2" charset="2"/>
              <a:buNone/>
              <a:defRPr/>
            </a:pPr>
            <a:r>
              <a:rPr lang="zh-CN" altLang="en-US" sz="1050" dirty="0" smtClean="0">
                <a:latin typeface="微软雅黑" pitchFamily="34" charset="-122"/>
                <a:ea typeface="微软雅黑" pitchFamily="34" charset="-122"/>
              </a:rPr>
              <a:t>组合</a:t>
            </a:r>
            <a:r>
              <a:rPr lang="zh-CN" altLang="en-US" sz="1050" dirty="0">
                <a:latin typeface="微软雅黑" pitchFamily="34" charset="-122"/>
                <a:ea typeface="微软雅黑" pitchFamily="34" charset="-122"/>
              </a:rPr>
              <a:t>管理</a:t>
            </a:r>
            <a:endParaRPr lang="en-US" altLang="ja-JP" sz="1050" dirty="0">
              <a:latin typeface="微软雅黑" pitchFamily="34" charset="-122"/>
              <a:ea typeface="微软雅黑" pitchFamily="34" charset="-122"/>
            </a:endParaRPr>
          </a:p>
          <a:p>
            <a:pPr fontAlgn="auto">
              <a:lnSpc>
                <a:spcPct val="70000"/>
              </a:lnSpc>
              <a:spcBef>
                <a:spcPct val="50000"/>
              </a:spcBef>
              <a:spcAft>
                <a:spcPts val="0"/>
              </a:spcAft>
              <a:buClr>
                <a:schemeClr val="hlink"/>
              </a:buClr>
              <a:buSzPct val="60000"/>
              <a:buFont typeface="Wingdings" pitchFamily="2" charset="2"/>
              <a:buNone/>
              <a:defRPr/>
            </a:pPr>
            <a:r>
              <a:rPr lang="zh-CN" altLang="en-US" sz="1050" dirty="0" smtClean="0">
                <a:latin typeface="微软雅黑" pitchFamily="34" charset="-122"/>
                <a:ea typeface="微软雅黑" pitchFamily="34" charset="-122"/>
              </a:rPr>
              <a:t>贡献度分析</a:t>
            </a:r>
            <a:endParaRPr lang="en-US" altLang="ja-JP" sz="1050" dirty="0">
              <a:latin typeface="微软雅黑" pitchFamily="34" charset="-122"/>
              <a:ea typeface="微软雅黑" pitchFamily="34" charset="-122"/>
            </a:endParaRPr>
          </a:p>
        </p:txBody>
      </p:sp>
      <p:sp>
        <p:nvSpPr>
          <p:cNvPr id="94" name="AutoShape 1032"/>
          <p:cNvSpPr>
            <a:spLocks noChangeArrowheads="1"/>
          </p:cNvSpPr>
          <p:nvPr/>
        </p:nvSpPr>
        <p:spPr bwMode="auto">
          <a:xfrm>
            <a:off x="4682258" y="1265238"/>
            <a:ext cx="3007990" cy="331787"/>
          </a:xfrm>
          <a:prstGeom prst="homePlate">
            <a:avLst>
              <a:gd name="adj" fmla="val 45574"/>
            </a:avLst>
          </a:prstGeom>
          <a:ln>
            <a:headEnd/>
            <a:tailEnd/>
          </a:ln>
        </p:spPr>
        <p:style>
          <a:lnRef idx="1">
            <a:schemeClr val="accent5"/>
          </a:lnRef>
          <a:fillRef idx="3">
            <a:schemeClr val="accent5"/>
          </a:fillRef>
          <a:effectRef idx="2">
            <a:schemeClr val="accent5"/>
          </a:effectRef>
          <a:fontRef idx="minor">
            <a:schemeClr val="lt1"/>
          </a:fontRef>
        </p:style>
        <p:txBody>
          <a:bodyPr wrap="none"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fontAlgn="auto">
              <a:spcBef>
                <a:spcPts val="0"/>
              </a:spcBef>
              <a:spcAft>
                <a:spcPts val="0"/>
              </a:spcAft>
              <a:defRPr/>
            </a:pPr>
            <a:endParaRPr lang="zh-CN" altLang="en-US"/>
          </a:p>
        </p:txBody>
      </p:sp>
      <p:sp>
        <p:nvSpPr>
          <p:cNvPr id="95" name="Rectangle 1220"/>
          <p:cNvSpPr>
            <a:spLocks noChangeArrowheads="1"/>
          </p:cNvSpPr>
          <p:nvPr/>
        </p:nvSpPr>
        <p:spPr bwMode="auto">
          <a:xfrm>
            <a:off x="4718447" y="1408112"/>
            <a:ext cx="1344612" cy="233363"/>
          </a:xfrm>
          <a:prstGeom prst="rect">
            <a:avLst/>
          </a:prstGeom>
          <a:noFill/>
          <a:ln w="9525">
            <a:noFill/>
            <a:miter lim="800000"/>
            <a:headEnd/>
            <a:tailEnd/>
          </a:ln>
        </p:spPr>
        <p:txBody>
          <a:bodyPr lIns="0" tIns="0" rIns="0" bIns="0"/>
          <a:lstStyle>
            <a:defPPr>
              <a:defRPr lang="zh-CN"/>
            </a:defPPr>
            <a:lvl1pPr algn="l" rtl="0" fontAlgn="base">
              <a:spcBef>
                <a:spcPct val="0"/>
              </a:spcBef>
              <a:spcAft>
                <a:spcPct val="0"/>
              </a:spcAft>
              <a:defRPr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宋体" charset="-122"/>
                <a:cs typeface="+mn-cs"/>
              </a:defRPr>
            </a:lvl2pPr>
            <a:lvl3pPr marL="914400" algn="l" rtl="0" fontAlgn="base">
              <a:spcBef>
                <a:spcPct val="0"/>
              </a:spcBef>
              <a:spcAft>
                <a:spcPct val="0"/>
              </a:spcAft>
              <a:defRPr kern="1200">
                <a:solidFill>
                  <a:schemeClr val="tx1"/>
                </a:solidFill>
                <a:latin typeface="Arial" charset="0"/>
                <a:ea typeface="宋体" charset="-122"/>
                <a:cs typeface="+mn-cs"/>
              </a:defRPr>
            </a:lvl3pPr>
            <a:lvl4pPr marL="1371600" algn="l" rtl="0" fontAlgn="base">
              <a:spcBef>
                <a:spcPct val="0"/>
              </a:spcBef>
              <a:spcAft>
                <a:spcPct val="0"/>
              </a:spcAft>
              <a:defRPr kern="1200">
                <a:solidFill>
                  <a:schemeClr val="tx1"/>
                </a:solidFill>
                <a:latin typeface="Arial" charset="0"/>
                <a:ea typeface="宋体" charset="-122"/>
                <a:cs typeface="+mn-cs"/>
              </a:defRPr>
            </a:lvl4pPr>
            <a:lvl5pPr marL="1828800" algn="l"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a:lstStyle>
          <a:p>
            <a:pPr>
              <a:lnSpc>
                <a:spcPct val="70000"/>
              </a:lnSpc>
              <a:spcBef>
                <a:spcPct val="50000"/>
              </a:spcBef>
              <a:buClr>
                <a:schemeClr val="hlink"/>
              </a:buClr>
              <a:buSzPct val="60000"/>
              <a:buFont typeface="Wingdings" pitchFamily="2" charset="2"/>
              <a:buNone/>
            </a:pPr>
            <a:r>
              <a:rPr lang="en-US" altLang="ja-JP" sz="1400" dirty="0">
                <a:solidFill>
                  <a:schemeClr val="bg1"/>
                </a:solidFill>
                <a:latin typeface="微软雅黑"/>
                <a:ea typeface="微软雅黑"/>
                <a:cs typeface="微软雅黑"/>
              </a:rPr>
              <a:t>6.  </a:t>
            </a:r>
            <a:r>
              <a:rPr lang="zh-CN" altLang="en-US" sz="1400" dirty="0">
                <a:solidFill>
                  <a:schemeClr val="bg1"/>
                </a:solidFill>
                <a:latin typeface="微软雅黑"/>
                <a:ea typeface="微软雅黑"/>
                <a:cs typeface="微软雅黑"/>
              </a:rPr>
              <a:t>监控投资策略</a:t>
            </a:r>
            <a:endParaRPr lang="en-US" altLang="ja-JP" sz="1400" dirty="0">
              <a:solidFill>
                <a:schemeClr val="bg1"/>
              </a:solidFill>
              <a:latin typeface="微软雅黑"/>
              <a:ea typeface="微软雅黑"/>
              <a:cs typeface="微软雅黑"/>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本占位符 17"/>
          <p:cNvSpPr>
            <a:spLocks noGrp="1"/>
          </p:cNvSpPr>
          <p:nvPr>
            <p:ph type="body" idx="1"/>
          </p:nvPr>
        </p:nvSpPr>
        <p:spPr/>
        <p:txBody>
          <a:bodyPr/>
          <a:lstStyle/>
          <a:p>
            <a:endParaRPr lang="zh-CN" altLang="en-US"/>
          </a:p>
        </p:txBody>
      </p:sp>
      <p:sp>
        <p:nvSpPr>
          <p:cNvPr id="19" name="Rectangle 27"/>
          <p:cNvSpPr>
            <a:spLocks noChangeArrowheads="1"/>
          </p:cNvSpPr>
          <p:nvPr/>
        </p:nvSpPr>
        <p:spPr bwMode="auto">
          <a:xfrm>
            <a:off x="1907704" y="836613"/>
            <a:ext cx="6696744" cy="452437"/>
          </a:xfrm>
          <a:prstGeom prst="rect">
            <a:avLst/>
          </a:prstGeom>
          <a:noFill/>
          <a:ln w="9525">
            <a:noFill/>
            <a:miter lim="800000"/>
            <a:headEnd/>
            <a:tailEnd/>
          </a:ln>
        </p:spPr>
        <p:txBody>
          <a:bodyPr anchor="ctr"/>
          <a:lstStyle/>
          <a:p>
            <a:pPr algn="just">
              <a:spcAft>
                <a:spcPts val="0"/>
              </a:spcAft>
              <a:defRPr/>
            </a:pPr>
            <a:r>
              <a:rPr lang="zh-CN" altLang="en-US" sz="1600" b="1" kern="100" dirty="0">
                <a:latin typeface="微软雅黑" panose="020B0503020204020204" pitchFamily="34" charset="-122"/>
                <a:ea typeface="微软雅黑" panose="020B0503020204020204" pitchFamily="34" charset="-122"/>
                <a:cs typeface="Times New Roman"/>
              </a:rPr>
              <a:t>浏览即时滚动新闻，并可根据关键字查找符合条件的新闻标题</a:t>
            </a:r>
            <a:endParaRPr lang="zh-CN" altLang="zh-CN" sz="1600" b="1" kern="100" dirty="0">
              <a:latin typeface="微软雅黑" panose="020B0503020204020204" pitchFamily="34" charset="-122"/>
              <a:ea typeface="微软雅黑" panose="020B0503020204020204" pitchFamily="34" charset="-122"/>
              <a:cs typeface="Times New Roman"/>
            </a:endParaRPr>
          </a:p>
        </p:txBody>
      </p:sp>
      <p:sp>
        <p:nvSpPr>
          <p:cNvPr id="21" name="Text Box 40"/>
          <p:cNvSpPr txBox="1">
            <a:spLocks noChangeArrowheads="1"/>
          </p:cNvSpPr>
          <p:nvPr/>
        </p:nvSpPr>
        <p:spPr bwMode="auto">
          <a:xfrm>
            <a:off x="288925" y="128588"/>
            <a:ext cx="4498975" cy="584200"/>
          </a:xfrm>
          <a:prstGeom prst="rect">
            <a:avLst/>
          </a:prstGeom>
          <a:noFill/>
          <a:ln w="9525">
            <a:noFill/>
            <a:miter lim="800000"/>
            <a:headEnd/>
            <a:tailEnd/>
          </a:ln>
        </p:spPr>
        <p:txBody>
          <a:bodyPr>
            <a:spAutoFit/>
          </a:bodyPr>
          <a:lstStyle/>
          <a:p>
            <a:pPr marL="342900" indent="-342900" eaLnBrk="0" hangingPunct="0">
              <a:spcBef>
                <a:spcPct val="50000"/>
              </a:spcBef>
              <a:defRPr/>
            </a:pPr>
            <a:r>
              <a:rPr lang="zh-CN" altLang="en-US" sz="3200" b="1" kern="0" dirty="0" smtClean="0">
                <a:solidFill>
                  <a:schemeClr val="accent6">
                    <a:lumMod val="75000"/>
                  </a:schemeClr>
                </a:solidFill>
                <a:latin typeface="微软雅黑" pitchFamily="34" charset="-122"/>
                <a:ea typeface="微软雅黑" pitchFamily="34" charset="-122"/>
              </a:rPr>
              <a:t>新闻</a:t>
            </a:r>
            <a:r>
              <a:rPr lang="zh-CN" altLang="en-US" sz="3200" b="1" kern="0" dirty="0">
                <a:solidFill>
                  <a:schemeClr val="accent6">
                    <a:lumMod val="75000"/>
                  </a:schemeClr>
                </a:solidFill>
                <a:latin typeface="微软雅黑" pitchFamily="34" charset="-122"/>
                <a:ea typeface="微软雅黑" pitchFamily="34" charset="-122"/>
              </a:rPr>
              <a:t>资讯</a:t>
            </a:r>
            <a:r>
              <a:rPr lang="en-US" altLang="zh-CN" sz="3200" b="1" kern="0" dirty="0">
                <a:solidFill>
                  <a:schemeClr val="accent6">
                    <a:lumMod val="75000"/>
                  </a:schemeClr>
                </a:solidFill>
                <a:latin typeface="微软雅黑" pitchFamily="34" charset="-122"/>
                <a:ea typeface="微软雅黑" pitchFamily="34" charset="-122"/>
              </a:rPr>
              <a:t>-</a:t>
            </a:r>
            <a:r>
              <a:rPr lang="zh-CN" altLang="en-US" sz="3200" b="1" kern="0" dirty="0">
                <a:solidFill>
                  <a:schemeClr val="accent6">
                    <a:lumMod val="75000"/>
                  </a:schemeClr>
                </a:solidFill>
                <a:latin typeface="微软雅黑" pitchFamily="34" charset="-122"/>
                <a:ea typeface="微软雅黑" pitchFamily="34" charset="-122"/>
              </a:rPr>
              <a:t>今日头条</a:t>
            </a:r>
            <a:endParaRPr lang="en-US" altLang="ja-JP" sz="3200" b="1" kern="0" dirty="0">
              <a:solidFill>
                <a:schemeClr val="accent6">
                  <a:lumMod val="75000"/>
                </a:schemeClr>
              </a:solidFill>
              <a:latin typeface="微软雅黑" pitchFamily="34" charset="-122"/>
              <a:ea typeface="微软雅黑" pitchFamily="34" charset="-122"/>
            </a:endParaRPr>
          </a:p>
        </p:txBody>
      </p:sp>
      <p:sp>
        <p:nvSpPr>
          <p:cNvPr id="23" name="AutoShape 4"/>
          <p:cNvSpPr>
            <a:spLocks noChangeArrowheads="1"/>
          </p:cNvSpPr>
          <p:nvPr/>
        </p:nvSpPr>
        <p:spPr bwMode="auto">
          <a:xfrm>
            <a:off x="1" y="838200"/>
            <a:ext cx="1763688" cy="457200"/>
          </a:xfrm>
          <a:prstGeom prst="homePlate">
            <a:avLst>
              <a:gd name="adj" fmla="val 59027"/>
            </a:avLst>
          </a:pr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fontAlgn="auto">
              <a:spcBef>
                <a:spcPts val="0"/>
              </a:spcBef>
              <a:spcAft>
                <a:spcPts val="0"/>
              </a:spcAft>
              <a:defRPr/>
            </a:pPr>
            <a:r>
              <a:rPr lang="zh-CN" altLang="en-US" b="1" dirty="0">
                <a:solidFill>
                  <a:schemeClr val="bg1"/>
                </a:solidFill>
                <a:latin typeface="微软雅黑" pitchFamily="34" charset="-122"/>
                <a:ea typeface="微软雅黑" pitchFamily="34" charset="-122"/>
              </a:rPr>
              <a:t>今日头条</a:t>
            </a:r>
            <a:endParaRPr lang="en-US" altLang="ja-JP" b="1" dirty="0">
              <a:solidFill>
                <a:schemeClr val="bg1"/>
              </a:solidFill>
              <a:latin typeface="微软雅黑" pitchFamily="34" charset="-122"/>
              <a:ea typeface="微软雅黑" pitchFamily="34" charset="-122"/>
            </a:endParaRPr>
          </a:p>
        </p:txBody>
      </p:sp>
      <p:pic>
        <p:nvPicPr>
          <p:cNvPr id="2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9512" y="1340769"/>
            <a:ext cx="8819891" cy="48245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AutoShape 13"/>
          <p:cNvSpPr>
            <a:spLocks noChangeArrowheads="1"/>
          </p:cNvSpPr>
          <p:nvPr/>
        </p:nvSpPr>
        <p:spPr bwMode="auto">
          <a:xfrm flipH="1">
            <a:off x="3851920" y="2132856"/>
            <a:ext cx="1152128" cy="360040"/>
          </a:xfrm>
          <a:prstGeom prst="wedgeRoundRectCallout">
            <a:avLst>
              <a:gd name="adj1" fmla="val 71664"/>
              <a:gd name="adj2" fmla="val -59737"/>
              <a:gd name="adj3" fmla="val 16667"/>
            </a:avLst>
          </a:prstGeom>
          <a:solidFill>
            <a:schemeClr val="bg1"/>
          </a:solidFill>
          <a:ln w="28575">
            <a:solidFill>
              <a:srgbClr val="3366FF"/>
            </a:solidFill>
            <a:miter lim="800000"/>
            <a:headEnd/>
            <a:tailEnd/>
          </a:ln>
          <a:effectLst>
            <a:outerShdw dist="63500" dir="3187806" algn="ctr" rotWithShape="0">
              <a:schemeClr val="bg2">
                <a:alpha val="50000"/>
              </a:schemeClr>
            </a:outerShdw>
          </a:effectLst>
        </p:spPr>
        <p:txBody>
          <a:bodyPr/>
          <a:lstStyle/>
          <a:p>
            <a:pPr fontAlgn="auto">
              <a:spcBef>
                <a:spcPts val="0"/>
              </a:spcBef>
              <a:spcAft>
                <a:spcPts val="0"/>
              </a:spcAft>
              <a:defRPr/>
            </a:pPr>
            <a:r>
              <a:rPr lang="zh-CN" altLang="en-US" sz="1200" dirty="0" smtClean="0">
                <a:latin typeface="黑体" pitchFamily="2" charset="-122"/>
                <a:ea typeface="黑体" pitchFamily="2" charset="-122"/>
              </a:rPr>
              <a:t>筛选条件设置</a:t>
            </a:r>
            <a:endParaRPr lang="en-US" altLang="ja-JP" sz="1200" dirty="0">
              <a:latin typeface="黑体" pitchFamily="2" charset="-122"/>
              <a:ea typeface="黑体" pitchFamily="2" charset="-122"/>
            </a:endParaRPr>
          </a:p>
        </p:txBody>
      </p:sp>
      <p:cxnSp>
        <p:nvCxnSpPr>
          <p:cNvPr id="8" name="直接箭头连接符 7"/>
          <p:cNvCxnSpPr/>
          <p:nvPr/>
        </p:nvCxnSpPr>
        <p:spPr>
          <a:xfrm>
            <a:off x="1763688" y="2204864"/>
            <a:ext cx="2376264" cy="792088"/>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9097711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8112" y="1628800"/>
            <a:ext cx="6089652" cy="42484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Rectangle 13"/>
          <p:cNvSpPr>
            <a:spLocks noChangeArrowheads="1"/>
          </p:cNvSpPr>
          <p:nvPr/>
        </p:nvSpPr>
        <p:spPr bwMode="auto">
          <a:xfrm>
            <a:off x="1979713" y="838200"/>
            <a:ext cx="6912767" cy="584775"/>
          </a:xfrm>
          <a:prstGeom prst="rect">
            <a:avLst/>
          </a:prstGeom>
          <a:noFill/>
          <a:ln w="9525">
            <a:noFill/>
            <a:miter lim="800000"/>
            <a:headEnd/>
            <a:tailEnd/>
          </a:ln>
        </p:spPr>
        <p:txBody>
          <a:bodyPr wrap="square">
            <a:spAutoFit/>
          </a:bodyPr>
          <a:lstStyle/>
          <a:p>
            <a:pPr algn="just">
              <a:spcAft>
                <a:spcPts val="0"/>
              </a:spcAft>
              <a:defRPr/>
            </a:pPr>
            <a:r>
              <a:rPr lang="zh-CN" altLang="en-US" sz="1600" b="1" kern="100" dirty="0">
                <a:latin typeface="微软雅黑" panose="020B0503020204020204" pitchFamily="34" charset="-122"/>
                <a:ea typeface="微软雅黑" panose="020B0503020204020204" pitchFamily="34" charset="-122"/>
                <a:cs typeface="Times New Roman"/>
              </a:rPr>
              <a:t>浏览最新公告，可根据类型、关键字查找所需公告，并可将感兴趣的内容收藏，方便再次使用</a:t>
            </a:r>
            <a:endParaRPr lang="zh-CN" altLang="zh-CN" sz="1600" b="1" kern="100" dirty="0">
              <a:latin typeface="微软雅黑" panose="020B0503020204020204" pitchFamily="34" charset="-122"/>
              <a:ea typeface="微软雅黑" panose="020B0503020204020204" pitchFamily="34" charset="-122"/>
              <a:cs typeface="Times New Roman"/>
            </a:endParaRPr>
          </a:p>
        </p:txBody>
      </p:sp>
      <p:sp>
        <p:nvSpPr>
          <p:cNvPr id="13" name="Text Box 29"/>
          <p:cNvSpPr txBox="1">
            <a:spLocks noChangeArrowheads="1"/>
          </p:cNvSpPr>
          <p:nvPr/>
        </p:nvSpPr>
        <p:spPr bwMode="auto">
          <a:xfrm>
            <a:off x="250825" y="223364"/>
            <a:ext cx="5184775" cy="584200"/>
          </a:xfrm>
          <a:prstGeom prst="rect">
            <a:avLst/>
          </a:prstGeom>
          <a:noFill/>
          <a:ln w="9525">
            <a:noFill/>
            <a:miter lim="800000"/>
            <a:headEnd/>
            <a:tailEnd/>
          </a:ln>
        </p:spPr>
        <p:txBody>
          <a:bodyPr>
            <a:spAutoFit/>
          </a:bodyPr>
          <a:lstStyle/>
          <a:p>
            <a:pPr marL="342900" indent="-342900" eaLnBrk="0" hangingPunct="0">
              <a:spcBef>
                <a:spcPct val="50000"/>
              </a:spcBef>
              <a:defRPr/>
            </a:pPr>
            <a:r>
              <a:rPr lang="zh-CN" altLang="en-US" sz="3200" b="1" kern="0" dirty="0" smtClean="0">
                <a:solidFill>
                  <a:schemeClr val="accent6">
                    <a:lumMod val="75000"/>
                  </a:schemeClr>
                </a:solidFill>
                <a:latin typeface="微软雅黑" pitchFamily="34" charset="-122"/>
                <a:ea typeface="微软雅黑" pitchFamily="34" charset="-122"/>
              </a:rPr>
              <a:t>新闻</a:t>
            </a:r>
            <a:r>
              <a:rPr lang="zh-CN" altLang="en-US" sz="3200" b="1" kern="0" dirty="0">
                <a:solidFill>
                  <a:schemeClr val="accent6">
                    <a:lumMod val="75000"/>
                  </a:schemeClr>
                </a:solidFill>
                <a:latin typeface="微软雅黑" pitchFamily="34" charset="-122"/>
                <a:ea typeface="微软雅黑" pitchFamily="34" charset="-122"/>
              </a:rPr>
              <a:t>资讯</a:t>
            </a:r>
            <a:r>
              <a:rPr lang="en-US" altLang="zh-CN" sz="3200" b="1" kern="0" dirty="0">
                <a:solidFill>
                  <a:schemeClr val="accent6">
                    <a:lumMod val="75000"/>
                  </a:schemeClr>
                </a:solidFill>
                <a:latin typeface="微软雅黑" pitchFamily="34" charset="-122"/>
                <a:ea typeface="微软雅黑" pitchFamily="34" charset="-122"/>
              </a:rPr>
              <a:t>-</a:t>
            </a:r>
            <a:r>
              <a:rPr lang="zh-CN" altLang="en-US" sz="3200" b="1" kern="0" dirty="0">
                <a:solidFill>
                  <a:schemeClr val="accent6">
                    <a:lumMod val="75000"/>
                  </a:schemeClr>
                </a:solidFill>
                <a:latin typeface="微软雅黑" pitchFamily="34" charset="-122"/>
                <a:ea typeface="微软雅黑" pitchFamily="34" charset="-122"/>
              </a:rPr>
              <a:t>公司公告</a:t>
            </a:r>
            <a:endParaRPr lang="en-US" altLang="ja-JP" sz="3200" b="1" kern="0" dirty="0">
              <a:solidFill>
                <a:schemeClr val="accent6">
                  <a:lumMod val="75000"/>
                </a:schemeClr>
              </a:solidFill>
              <a:latin typeface="微软雅黑" pitchFamily="34" charset="-122"/>
              <a:ea typeface="微软雅黑" pitchFamily="34" charset="-122"/>
            </a:endParaRPr>
          </a:p>
        </p:txBody>
      </p:sp>
      <p:sp>
        <p:nvSpPr>
          <p:cNvPr id="14" name="AutoShape 4"/>
          <p:cNvSpPr>
            <a:spLocks noChangeArrowheads="1"/>
          </p:cNvSpPr>
          <p:nvPr/>
        </p:nvSpPr>
        <p:spPr bwMode="auto">
          <a:xfrm>
            <a:off x="1" y="838200"/>
            <a:ext cx="1979712" cy="457200"/>
          </a:xfrm>
          <a:prstGeom prst="homePlate">
            <a:avLst>
              <a:gd name="adj" fmla="val 59027"/>
            </a:avLst>
          </a:pr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fontAlgn="auto">
              <a:spcBef>
                <a:spcPts val="0"/>
              </a:spcBef>
              <a:spcAft>
                <a:spcPts val="0"/>
              </a:spcAft>
              <a:defRPr/>
            </a:pPr>
            <a:r>
              <a:rPr lang="zh-CN" altLang="en-US" b="1" dirty="0">
                <a:solidFill>
                  <a:schemeClr val="bg1"/>
                </a:solidFill>
                <a:latin typeface="微软雅黑" pitchFamily="34" charset="-122"/>
                <a:ea typeface="微软雅黑" pitchFamily="34" charset="-122"/>
              </a:rPr>
              <a:t>公司公告</a:t>
            </a:r>
            <a:endParaRPr lang="en-US" altLang="ja-JP" b="1" dirty="0">
              <a:solidFill>
                <a:schemeClr val="bg1"/>
              </a:solidFill>
              <a:latin typeface="微软雅黑" pitchFamily="34" charset="-122"/>
              <a:ea typeface="微软雅黑" pitchFamily="34" charset="-122"/>
            </a:endParaRPr>
          </a:p>
        </p:txBody>
      </p:sp>
      <p:cxnSp>
        <p:nvCxnSpPr>
          <p:cNvPr id="15" name="直接箭头连接符 14"/>
          <p:cNvCxnSpPr/>
          <p:nvPr/>
        </p:nvCxnSpPr>
        <p:spPr>
          <a:xfrm flipV="1">
            <a:off x="5508625" y="2133601"/>
            <a:ext cx="863600" cy="358774"/>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6" name="圆角矩形 15"/>
          <p:cNvSpPr/>
          <p:nvPr/>
        </p:nvSpPr>
        <p:spPr>
          <a:xfrm>
            <a:off x="6443663" y="1916113"/>
            <a:ext cx="1441450" cy="288925"/>
          </a:xfrm>
          <a:prstGeom prst="round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200" dirty="0">
                <a:solidFill>
                  <a:schemeClr val="tx1"/>
                </a:solidFill>
              </a:rPr>
              <a:t>点击选择所需订阅</a:t>
            </a:r>
          </a:p>
        </p:txBody>
      </p:sp>
      <p:cxnSp>
        <p:nvCxnSpPr>
          <p:cNvPr id="17" name="直接箭头连接符 16"/>
          <p:cNvCxnSpPr/>
          <p:nvPr/>
        </p:nvCxnSpPr>
        <p:spPr>
          <a:xfrm flipV="1">
            <a:off x="5508625" y="2924175"/>
            <a:ext cx="719139" cy="72777"/>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8" name="圆角矩形 17"/>
          <p:cNvSpPr/>
          <p:nvPr/>
        </p:nvSpPr>
        <p:spPr>
          <a:xfrm>
            <a:off x="6291263" y="2781623"/>
            <a:ext cx="2016125" cy="287337"/>
          </a:xfrm>
          <a:prstGeom prst="round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200" dirty="0">
                <a:solidFill>
                  <a:schemeClr val="tx1"/>
                </a:solidFill>
              </a:rPr>
              <a:t>点击弹出编辑订阅窗口</a:t>
            </a:r>
          </a:p>
        </p:txBody>
      </p:sp>
      <p:pic>
        <p:nvPicPr>
          <p:cNvPr id="19"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44008" y="3140968"/>
            <a:ext cx="4429919" cy="3240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3163185"/>
      </p:ext>
    </p:extLst>
  </p:cSld>
  <p:clrMapOvr>
    <a:masterClrMapping/>
  </p:clrMapOvr>
  <p:transition>
    <p:cut/>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7504" y="1556792"/>
            <a:ext cx="6515894" cy="38029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Rectangle 4"/>
          <p:cNvSpPr>
            <a:spLocks noChangeArrowheads="1"/>
          </p:cNvSpPr>
          <p:nvPr/>
        </p:nvSpPr>
        <p:spPr bwMode="auto">
          <a:xfrm>
            <a:off x="381000" y="179388"/>
            <a:ext cx="4767263" cy="584200"/>
          </a:xfrm>
          <a:prstGeom prst="rect">
            <a:avLst/>
          </a:prstGeom>
          <a:noFill/>
          <a:ln w="9525">
            <a:noFill/>
            <a:miter lim="800000"/>
            <a:headEnd/>
            <a:tailEnd/>
          </a:ln>
        </p:spPr>
        <p:txBody>
          <a:bodyPr>
            <a:spAutoFit/>
          </a:bodyPr>
          <a:lstStyle/>
          <a:p>
            <a:pPr marL="342900" indent="-342900" eaLnBrk="0" hangingPunct="0">
              <a:spcBef>
                <a:spcPct val="50000"/>
              </a:spcBef>
              <a:defRPr/>
            </a:pPr>
            <a:r>
              <a:rPr lang="zh-CN" altLang="en-US" sz="3200" b="1" kern="0" dirty="0" smtClean="0">
                <a:solidFill>
                  <a:schemeClr val="accent6">
                    <a:lumMod val="75000"/>
                  </a:schemeClr>
                </a:solidFill>
                <a:latin typeface="微软雅黑" pitchFamily="34" charset="-122"/>
                <a:ea typeface="微软雅黑" pitchFamily="34" charset="-122"/>
              </a:rPr>
              <a:t>新闻</a:t>
            </a:r>
            <a:r>
              <a:rPr lang="zh-CN" altLang="en-US" sz="3200" b="1" kern="0" dirty="0">
                <a:solidFill>
                  <a:schemeClr val="accent6">
                    <a:lumMod val="75000"/>
                  </a:schemeClr>
                </a:solidFill>
                <a:latin typeface="微软雅黑" pitchFamily="34" charset="-122"/>
                <a:ea typeface="微软雅黑" pitchFamily="34" charset="-122"/>
              </a:rPr>
              <a:t>资讯</a:t>
            </a:r>
            <a:r>
              <a:rPr lang="en-US" altLang="zh-CN" sz="3200" b="1" kern="0" dirty="0">
                <a:solidFill>
                  <a:schemeClr val="accent6">
                    <a:lumMod val="75000"/>
                  </a:schemeClr>
                </a:solidFill>
                <a:latin typeface="微软雅黑" pitchFamily="34" charset="-122"/>
                <a:ea typeface="微软雅黑" pitchFamily="34" charset="-122"/>
              </a:rPr>
              <a:t>-</a:t>
            </a:r>
            <a:r>
              <a:rPr lang="zh-CN" altLang="en-US" sz="3200" b="1" kern="0" dirty="0">
                <a:solidFill>
                  <a:schemeClr val="accent6">
                    <a:lumMod val="75000"/>
                  </a:schemeClr>
                </a:solidFill>
                <a:latin typeface="微软雅黑" pitchFamily="34" charset="-122"/>
                <a:ea typeface="微软雅黑" pitchFamily="34" charset="-122"/>
              </a:rPr>
              <a:t>研究报告</a:t>
            </a:r>
            <a:endParaRPr lang="en-US" altLang="ja-JP" sz="3200" b="1" kern="0" dirty="0">
              <a:solidFill>
                <a:schemeClr val="accent6">
                  <a:lumMod val="75000"/>
                </a:schemeClr>
              </a:solidFill>
              <a:latin typeface="微软雅黑" pitchFamily="34" charset="-122"/>
              <a:ea typeface="微软雅黑" pitchFamily="34" charset="-122"/>
            </a:endParaRPr>
          </a:p>
        </p:txBody>
      </p:sp>
      <p:sp>
        <p:nvSpPr>
          <p:cNvPr id="18" name="AutoShape 4"/>
          <p:cNvSpPr>
            <a:spLocks noChangeArrowheads="1"/>
          </p:cNvSpPr>
          <p:nvPr/>
        </p:nvSpPr>
        <p:spPr bwMode="auto">
          <a:xfrm>
            <a:off x="1" y="838200"/>
            <a:ext cx="1835695" cy="457200"/>
          </a:xfrm>
          <a:prstGeom prst="homePlate">
            <a:avLst>
              <a:gd name="adj" fmla="val 59027"/>
            </a:avLst>
          </a:pr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fontAlgn="auto">
              <a:spcBef>
                <a:spcPts val="0"/>
              </a:spcBef>
              <a:spcAft>
                <a:spcPts val="0"/>
              </a:spcAft>
              <a:defRPr/>
            </a:pPr>
            <a:r>
              <a:rPr lang="zh-CN" altLang="en-US" b="1" dirty="0">
                <a:solidFill>
                  <a:schemeClr val="bg1"/>
                </a:solidFill>
                <a:latin typeface="微软雅黑" pitchFamily="34" charset="-122"/>
                <a:ea typeface="微软雅黑" pitchFamily="34" charset="-122"/>
              </a:rPr>
              <a:t>研究报告</a:t>
            </a:r>
            <a:endParaRPr lang="en-US" altLang="ja-JP" b="1" dirty="0">
              <a:solidFill>
                <a:schemeClr val="bg1"/>
              </a:solidFill>
              <a:latin typeface="微软雅黑" pitchFamily="34" charset="-122"/>
              <a:ea typeface="微软雅黑" pitchFamily="34" charset="-122"/>
            </a:endParaRPr>
          </a:p>
        </p:txBody>
      </p:sp>
      <p:sp>
        <p:nvSpPr>
          <p:cNvPr id="20" name="Rectangle 13"/>
          <p:cNvSpPr>
            <a:spLocks noChangeArrowheads="1"/>
          </p:cNvSpPr>
          <p:nvPr/>
        </p:nvSpPr>
        <p:spPr bwMode="auto">
          <a:xfrm>
            <a:off x="1979713" y="839044"/>
            <a:ext cx="7164288" cy="584775"/>
          </a:xfrm>
          <a:prstGeom prst="rect">
            <a:avLst/>
          </a:prstGeom>
          <a:noFill/>
          <a:ln w="9525">
            <a:noFill/>
            <a:miter lim="800000"/>
            <a:headEnd/>
            <a:tailEnd/>
          </a:ln>
        </p:spPr>
        <p:txBody>
          <a:bodyPr wrap="square">
            <a:spAutoFit/>
          </a:bodyPr>
          <a:lstStyle/>
          <a:p>
            <a:pPr algn="just">
              <a:spcAft>
                <a:spcPts val="0"/>
              </a:spcAft>
              <a:defRPr/>
            </a:pPr>
            <a:r>
              <a:rPr lang="zh-CN" altLang="en-US" sz="1600" b="1" kern="100" dirty="0">
                <a:latin typeface="微软雅黑" panose="020B0503020204020204" pitchFamily="34" charset="-122"/>
                <a:ea typeface="微软雅黑" panose="020B0503020204020204" pitchFamily="34" charset="-122"/>
                <a:cs typeface="Times New Roman"/>
              </a:rPr>
              <a:t>浏览最新研究报告，可根据类型、关键字查找所需报告，并可将感兴趣的内容收藏，方便再次使用</a:t>
            </a:r>
            <a:endParaRPr lang="zh-CN" altLang="zh-CN" sz="1600" b="1" kern="100" dirty="0">
              <a:latin typeface="微软雅黑" panose="020B0503020204020204" pitchFamily="34" charset="-122"/>
              <a:ea typeface="微软雅黑" panose="020B0503020204020204" pitchFamily="34" charset="-122"/>
              <a:cs typeface="Times New Roman"/>
            </a:endParaRPr>
          </a:p>
        </p:txBody>
      </p:sp>
      <p:cxnSp>
        <p:nvCxnSpPr>
          <p:cNvPr id="21" name="直接箭头连接符 20"/>
          <p:cNvCxnSpPr/>
          <p:nvPr/>
        </p:nvCxnSpPr>
        <p:spPr>
          <a:xfrm flipV="1">
            <a:off x="5940152" y="1844676"/>
            <a:ext cx="935311" cy="504824"/>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2" name="圆角矩形 21"/>
          <p:cNvSpPr/>
          <p:nvPr/>
        </p:nvSpPr>
        <p:spPr>
          <a:xfrm>
            <a:off x="6948488" y="1700213"/>
            <a:ext cx="1439862" cy="288925"/>
          </a:xfrm>
          <a:prstGeom prst="round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200" dirty="0">
                <a:solidFill>
                  <a:schemeClr val="tx1"/>
                </a:solidFill>
              </a:rPr>
              <a:t>点击选择所需订阅</a:t>
            </a:r>
          </a:p>
        </p:txBody>
      </p:sp>
      <p:cxnSp>
        <p:nvCxnSpPr>
          <p:cNvPr id="23" name="直接箭头连接符 22"/>
          <p:cNvCxnSpPr/>
          <p:nvPr/>
        </p:nvCxnSpPr>
        <p:spPr>
          <a:xfrm>
            <a:off x="5940152" y="2780928"/>
            <a:ext cx="863873" cy="144462"/>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4" name="圆角矩形 23"/>
          <p:cNvSpPr/>
          <p:nvPr/>
        </p:nvSpPr>
        <p:spPr>
          <a:xfrm>
            <a:off x="6823075" y="2780928"/>
            <a:ext cx="2016125" cy="288925"/>
          </a:xfrm>
          <a:prstGeom prst="round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200" dirty="0">
                <a:solidFill>
                  <a:schemeClr val="tx1"/>
                </a:solidFill>
              </a:rPr>
              <a:t>点击弹出编辑订阅窗口</a:t>
            </a:r>
          </a:p>
        </p:txBody>
      </p:sp>
      <p:pic>
        <p:nvPicPr>
          <p:cNvPr id="25"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39952" y="3212976"/>
            <a:ext cx="4680198" cy="25067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AutoShape 13"/>
          <p:cNvSpPr>
            <a:spLocks noChangeArrowheads="1"/>
          </p:cNvSpPr>
          <p:nvPr/>
        </p:nvSpPr>
        <p:spPr bwMode="auto">
          <a:xfrm>
            <a:off x="6190362" y="4466369"/>
            <a:ext cx="2668587" cy="720080"/>
          </a:xfrm>
          <a:prstGeom prst="wedgeRoundRectCallout">
            <a:avLst>
              <a:gd name="adj1" fmla="val -65166"/>
              <a:gd name="adj2" fmla="val 45239"/>
              <a:gd name="adj3" fmla="val 16667"/>
            </a:avLst>
          </a:prstGeom>
          <a:solidFill>
            <a:schemeClr val="bg1"/>
          </a:solidFill>
          <a:ln w="28575">
            <a:solidFill>
              <a:srgbClr val="3366FF"/>
            </a:solidFill>
            <a:miter lim="800000"/>
            <a:headEnd/>
            <a:tailEnd/>
          </a:ln>
          <a:effectLst>
            <a:outerShdw dist="63500" dir="3187806" algn="ctr" rotWithShape="0">
              <a:schemeClr val="bg2">
                <a:alpha val="50000"/>
              </a:schemeClr>
            </a:outerShdw>
          </a:effectLst>
        </p:spPr>
        <p:txBody>
          <a:bodyPr/>
          <a:lstStyle/>
          <a:p>
            <a:pPr fontAlgn="auto">
              <a:spcBef>
                <a:spcPts val="0"/>
              </a:spcBef>
              <a:spcAft>
                <a:spcPts val="0"/>
              </a:spcAft>
              <a:defRPr/>
            </a:pPr>
            <a:r>
              <a:rPr lang="zh-CN" altLang="en-US" sz="1000" dirty="0">
                <a:latin typeface="黑体" pitchFamily="2" charset="-122"/>
                <a:ea typeface="黑体" pitchFamily="2" charset="-122"/>
              </a:rPr>
              <a:t>可</a:t>
            </a:r>
            <a:r>
              <a:rPr lang="zh-CN" altLang="en-US" sz="1000" dirty="0" smtClean="0">
                <a:latin typeface="黑体" pitchFamily="2" charset="-122"/>
                <a:ea typeface="黑体" pitchFamily="2" charset="-122"/>
              </a:rPr>
              <a:t>对来源， 报告类型， 板块类别进行订阅</a:t>
            </a:r>
            <a:endParaRPr lang="en-US" altLang="ja-JP" sz="1000" dirty="0">
              <a:latin typeface="黑体" pitchFamily="2" charset="-122"/>
              <a:ea typeface="黑体" pitchFamily="2" charset="-122"/>
            </a:endParaRPr>
          </a:p>
        </p:txBody>
      </p:sp>
    </p:spTree>
    <p:extLst>
      <p:ext uri="{BB962C8B-B14F-4D97-AF65-F5344CB8AC3E}">
        <p14:creationId xmlns:p14="http://schemas.microsoft.com/office/powerpoint/2010/main" val="3528105774"/>
      </p:ext>
    </p:extLst>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1520" y="1548643"/>
            <a:ext cx="6624736" cy="41126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 name="Text Box 4"/>
          <p:cNvSpPr txBox="1">
            <a:spLocks noChangeArrowheads="1"/>
          </p:cNvSpPr>
          <p:nvPr/>
        </p:nvSpPr>
        <p:spPr bwMode="auto">
          <a:xfrm>
            <a:off x="366712" y="179387"/>
            <a:ext cx="4911725" cy="585787"/>
          </a:xfrm>
          <a:prstGeom prst="rect">
            <a:avLst/>
          </a:prstGeom>
          <a:noFill/>
          <a:ln w="9525">
            <a:noFill/>
            <a:miter lim="800000"/>
            <a:headEnd/>
            <a:tailEnd/>
          </a:ln>
        </p:spPr>
        <p:txBody>
          <a:bodyPr>
            <a:spAutoFit/>
          </a:bodyPr>
          <a:lstStyle/>
          <a:p>
            <a:pPr marL="342900" indent="-342900" eaLnBrk="0" hangingPunct="0">
              <a:spcBef>
                <a:spcPct val="50000"/>
              </a:spcBef>
              <a:defRPr/>
            </a:pPr>
            <a:r>
              <a:rPr lang="zh-CN" altLang="en-US" sz="3200" b="1" kern="0" dirty="0" smtClean="0">
                <a:solidFill>
                  <a:schemeClr val="accent6">
                    <a:lumMod val="75000"/>
                  </a:schemeClr>
                </a:solidFill>
                <a:latin typeface="微软雅黑" pitchFamily="34" charset="-122"/>
                <a:ea typeface="微软雅黑" pitchFamily="34" charset="-122"/>
              </a:rPr>
              <a:t>新闻</a:t>
            </a:r>
            <a:r>
              <a:rPr lang="zh-CN" altLang="en-US" sz="3200" b="1" kern="0" dirty="0">
                <a:solidFill>
                  <a:schemeClr val="accent6">
                    <a:lumMod val="75000"/>
                  </a:schemeClr>
                </a:solidFill>
                <a:latin typeface="微软雅黑" pitchFamily="34" charset="-122"/>
                <a:ea typeface="微软雅黑" pitchFamily="34" charset="-122"/>
              </a:rPr>
              <a:t>资讯</a:t>
            </a:r>
            <a:r>
              <a:rPr lang="en-US" altLang="zh-CN" sz="3200" b="1" kern="0" dirty="0">
                <a:solidFill>
                  <a:schemeClr val="accent6">
                    <a:lumMod val="75000"/>
                  </a:schemeClr>
                </a:solidFill>
                <a:latin typeface="微软雅黑" pitchFamily="34" charset="-122"/>
                <a:ea typeface="微软雅黑" pitchFamily="34" charset="-122"/>
              </a:rPr>
              <a:t>-</a:t>
            </a:r>
            <a:r>
              <a:rPr lang="zh-CN" altLang="en-US" sz="3200" b="1" kern="0" dirty="0">
                <a:solidFill>
                  <a:schemeClr val="accent6">
                    <a:lumMod val="75000"/>
                  </a:schemeClr>
                </a:solidFill>
                <a:latin typeface="微软雅黑" pitchFamily="34" charset="-122"/>
                <a:ea typeface="微软雅黑" pitchFamily="34" charset="-122"/>
              </a:rPr>
              <a:t>资讯索引</a:t>
            </a:r>
            <a:endParaRPr lang="en-US" altLang="ja-JP" sz="3200" b="1" kern="0" dirty="0">
              <a:solidFill>
                <a:schemeClr val="accent6">
                  <a:lumMod val="75000"/>
                </a:schemeClr>
              </a:solidFill>
              <a:latin typeface="微软雅黑" pitchFamily="34" charset="-122"/>
              <a:ea typeface="微软雅黑" pitchFamily="34" charset="-122"/>
            </a:endParaRPr>
          </a:p>
        </p:txBody>
      </p:sp>
      <p:sp>
        <p:nvSpPr>
          <p:cNvPr id="22" name="文本占位符 25"/>
          <p:cNvSpPr txBox="1">
            <a:spLocks/>
          </p:cNvSpPr>
          <p:nvPr/>
        </p:nvSpPr>
        <p:spPr bwMode="auto">
          <a:xfrm>
            <a:off x="1619250" y="836613"/>
            <a:ext cx="7318375" cy="504825"/>
          </a:xfrm>
          <a:prstGeom prst="rect">
            <a:avLst/>
          </a:prstGeom>
          <a:noFill/>
          <a:ln w="9525">
            <a:noFill/>
            <a:miter lim="800000"/>
            <a:headEnd/>
            <a:tailEnd/>
          </a:ln>
        </p:spPr>
        <p:txBody>
          <a:bodyPr vert="horz" wrap="square" lIns="91440" tIns="45720" rIns="91440" bIns="45720" numCol="1" rtlCol="0" anchor="t" anchorCtr="0" compatLnSpc="1">
            <a:prstTxWarp prst="textNoShape">
              <a:avLst/>
            </a:prstTxWarp>
            <a:noAutofit/>
          </a:bodyPr>
          <a:lstStyle/>
          <a:p>
            <a:pPr marR="0" lvl="0" algn="l" defTabSz="914400" rtl="0" eaLnBrk="1" fontAlgn="auto" latinLnBrk="0" hangingPunct="1">
              <a:lnSpc>
                <a:spcPct val="100000"/>
              </a:lnSpc>
              <a:spcBef>
                <a:spcPct val="20000"/>
              </a:spcBef>
              <a:spcAft>
                <a:spcPts val="0"/>
              </a:spcAft>
              <a:buClrTx/>
              <a:buSzTx/>
              <a:tabLst/>
              <a:defRPr/>
            </a:pPr>
            <a:r>
              <a:rPr kumimoji="0" lang="zh-CN" altLang="en-US" sz="1600" b="1" i="0" u="none" strike="noStrike" kern="10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Times New Roman"/>
              </a:rPr>
              <a:t>浏览最新新闻、公告、研究报告，可根据类型、关键字、发布时间查找所需内容，并可对感兴趣的新闻、公告、研究报告收藏，方便再次使用。</a:t>
            </a:r>
            <a:endParaRPr kumimoji="0" lang="zh-CN" altLang="en-US" sz="16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endParaRPr>
          </a:p>
        </p:txBody>
      </p:sp>
      <p:sp>
        <p:nvSpPr>
          <p:cNvPr id="23" name="AutoShape 4"/>
          <p:cNvSpPr>
            <a:spLocks noChangeArrowheads="1"/>
          </p:cNvSpPr>
          <p:nvPr/>
        </p:nvSpPr>
        <p:spPr bwMode="auto">
          <a:xfrm>
            <a:off x="0" y="838200"/>
            <a:ext cx="1403350" cy="457200"/>
          </a:xfrm>
          <a:prstGeom prst="homePlate">
            <a:avLst>
              <a:gd name="adj" fmla="val 59027"/>
            </a:avLst>
          </a:pr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fontAlgn="auto">
              <a:spcBef>
                <a:spcPts val="0"/>
              </a:spcBef>
              <a:spcAft>
                <a:spcPts val="0"/>
              </a:spcAft>
              <a:defRPr/>
            </a:pPr>
            <a:r>
              <a:rPr lang="zh-CN" altLang="en-US" sz="1600" b="1" dirty="0">
                <a:solidFill>
                  <a:schemeClr val="bg1"/>
                </a:solidFill>
                <a:latin typeface="微软雅黑" pitchFamily="34" charset="-122"/>
                <a:ea typeface="微软雅黑" pitchFamily="34" charset="-122"/>
              </a:rPr>
              <a:t>资讯索引</a:t>
            </a:r>
            <a:endParaRPr lang="en-US" altLang="ja-JP" sz="1600" b="1" dirty="0">
              <a:solidFill>
                <a:schemeClr val="bg1"/>
              </a:solidFill>
              <a:latin typeface="微软雅黑" pitchFamily="34" charset="-122"/>
              <a:ea typeface="微软雅黑" pitchFamily="34" charset="-122"/>
            </a:endParaRPr>
          </a:p>
        </p:txBody>
      </p:sp>
      <p:cxnSp>
        <p:nvCxnSpPr>
          <p:cNvPr id="24" name="直接箭头连接符 23"/>
          <p:cNvCxnSpPr/>
          <p:nvPr/>
        </p:nvCxnSpPr>
        <p:spPr>
          <a:xfrm flipV="1">
            <a:off x="3851920" y="1916633"/>
            <a:ext cx="504825" cy="576263"/>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5" name="圆角矩形 24"/>
          <p:cNvSpPr/>
          <p:nvPr/>
        </p:nvSpPr>
        <p:spPr>
          <a:xfrm>
            <a:off x="4428183" y="1845196"/>
            <a:ext cx="1873250" cy="287337"/>
          </a:xfrm>
          <a:prstGeom prst="round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200" dirty="0">
                <a:solidFill>
                  <a:schemeClr val="tx1"/>
                </a:solidFill>
              </a:rPr>
              <a:t>点击选择所需高级搜索</a:t>
            </a:r>
          </a:p>
        </p:txBody>
      </p:sp>
      <p:cxnSp>
        <p:nvCxnSpPr>
          <p:cNvPr id="26" name="直接箭头连接符 25"/>
          <p:cNvCxnSpPr/>
          <p:nvPr/>
        </p:nvCxnSpPr>
        <p:spPr>
          <a:xfrm>
            <a:off x="3851920" y="2960688"/>
            <a:ext cx="504180" cy="10795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7" name="圆角矩形 26"/>
          <p:cNvSpPr/>
          <p:nvPr/>
        </p:nvSpPr>
        <p:spPr>
          <a:xfrm>
            <a:off x="4356100" y="3141663"/>
            <a:ext cx="2016125" cy="287337"/>
          </a:xfrm>
          <a:prstGeom prst="round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200" dirty="0">
                <a:solidFill>
                  <a:schemeClr val="tx1"/>
                </a:solidFill>
              </a:rPr>
              <a:t>点击弹出搜索设置窗口</a:t>
            </a:r>
          </a:p>
        </p:txBody>
      </p:sp>
      <p:pic>
        <p:nvPicPr>
          <p:cNvPr id="28"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93535" y="3573016"/>
            <a:ext cx="4282921" cy="28731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86317619"/>
      </p:ext>
    </p:extLst>
  </p:cSld>
  <p:clrMapOvr>
    <a:masterClrMapping/>
  </p:clrMapOvr>
  <p:transition>
    <p:cut/>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9512" y="1535113"/>
            <a:ext cx="7344815" cy="4936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28842" y="4525818"/>
            <a:ext cx="3963638" cy="21511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404838" y="1988840"/>
            <a:ext cx="4487642" cy="22273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7" name="Rectangle 15"/>
          <p:cNvSpPr>
            <a:spLocks noChangeArrowheads="1"/>
          </p:cNvSpPr>
          <p:nvPr/>
        </p:nvSpPr>
        <p:spPr bwMode="auto">
          <a:xfrm>
            <a:off x="1476375" y="950913"/>
            <a:ext cx="7272338" cy="584200"/>
          </a:xfrm>
          <a:prstGeom prst="rect">
            <a:avLst/>
          </a:prstGeom>
          <a:noFill/>
          <a:ln w="9525">
            <a:noFill/>
            <a:miter lim="800000"/>
            <a:headEnd/>
            <a:tailEnd/>
          </a:ln>
        </p:spPr>
        <p:txBody>
          <a:bodyPr>
            <a:spAutoFit/>
          </a:bodyPr>
          <a:lstStyle/>
          <a:p>
            <a:pPr algn="just">
              <a:spcAft>
                <a:spcPts val="0"/>
              </a:spcAft>
              <a:defRPr/>
            </a:pPr>
            <a:r>
              <a:rPr lang="zh-CN" altLang="en-US" sz="1600" b="1" kern="100" dirty="0">
                <a:latin typeface="微软雅黑" panose="020B0503020204020204" pitchFamily="34" charset="-122"/>
                <a:ea typeface="微软雅黑" panose="020B0503020204020204" pitchFamily="34" charset="-122"/>
              </a:rPr>
              <a:t>将感兴趣的股票做成一个组合，对组合概况、走势、行业分布、风险收益进行分析</a:t>
            </a:r>
            <a:endParaRPr lang="zh-CN" altLang="zh-CN" sz="1600" b="1" kern="100" dirty="0">
              <a:latin typeface="微软雅黑" panose="020B0503020204020204" pitchFamily="34" charset="-122"/>
              <a:ea typeface="微软雅黑" panose="020B0503020204020204" pitchFamily="34" charset="-122"/>
              <a:cs typeface="Times New Roman"/>
            </a:endParaRPr>
          </a:p>
        </p:txBody>
      </p:sp>
      <p:sp>
        <p:nvSpPr>
          <p:cNvPr id="29" name="Text Box 37"/>
          <p:cNvSpPr txBox="1">
            <a:spLocks noChangeArrowheads="1"/>
          </p:cNvSpPr>
          <p:nvPr/>
        </p:nvSpPr>
        <p:spPr bwMode="auto">
          <a:xfrm>
            <a:off x="285750" y="179388"/>
            <a:ext cx="5006975" cy="584200"/>
          </a:xfrm>
          <a:prstGeom prst="rect">
            <a:avLst/>
          </a:prstGeom>
          <a:noFill/>
          <a:ln w="9525">
            <a:noFill/>
            <a:miter lim="800000"/>
            <a:headEnd/>
            <a:tailEnd/>
          </a:ln>
        </p:spPr>
        <p:txBody>
          <a:bodyPr>
            <a:spAutoFit/>
          </a:bodyPr>
          <a:lstStyle/>
          <a:p>
            <a:pPr>
              <a:spcBef>
                <a:spcPct val="50000"/>
              </a:spcBef>
            </a:pPr>
            <a:r>
              <a:rPr lang="zh-CN" altLang="en-US" sz="3200" b="1" dirty="0" smtClean="0">
                <a:solidFill>
                  <a:schemeClr val="accent6">
                    <a:lumMod val="75000"/>
                  </a:schemeClr>
                </a:solidFill>
                <a:latin typeface="微软雅黑"/>
                <a:ea typeface="微软雅黑"/>
                <a:cs typeface="微软雅黑"/>
              </a:rPr>
              <a:t>投资</a:t>
            </a:r>
            <a:r>
              <a:rPr lang="zh-CN" altLang="en-US" sz="3200" b="1" dirty="0">
                <a:solidFill>
                  <a:schemeClr val="accent6">
                    <a:lumMod val="75000"/>
                  </a:schemeClr>
                </a:solidFill>
                <a:latin typeface="微软雅黑"/>
                <a:ea typeface="微软雅黑"/>
                <a:cs typeface="微软雅黑"/>
              </a:rPr>
              <a:t>组合</a:t>
            </a:r>
            <a:r>
              <a:rPr lang="en-US" altLang="zh-CN" sz="3200" b="1" dirty="0">
                <a:solidFill>
                  <a:schemeClr val="accent6">
                    <a:lumMod val="75000"/>
                  </a:schemeClr>
                </a:solidFill>
                <a:latin typeface="微软雅黑"/>
                <a:ea typeface="微软雅黑"/>
                <a:cs typeface="微软雅黑"/>
              </a:rPr>
              <a:t>-</a:t>
            </a:r>
            <a:r>
              <a:rPr lang="zh-CN" altLang="en-US" sz="3200" b="1" dirty="0">
                <a:solidFill>
                  <a:schemeClr val="accent6">
                    <a:lumMod val="75000"/>
                  </a:schemeClr>
                </a:solidFill>
                <a:latin typeface="微软雅黑"/>
                <a:ea typeface="微软雅黑"/>
                <a:cs typeface="微软雅黑"/>
              </a:rPr>
              <a:t>组合管理</a:t>
            </a:r>
            <a:endParaRPr lang="en-US" altLang="ja-JP" sz="3200" b="1" dirty="0">
              <a:solidFill>
                <a:schemeClr val="accent6">
                  <a:lumMod val="75000"/>
                </a:schemeClr>
              </a:solidFill>
              <a:latin typeface="微软雅黑"/>
              <a:ea typeface="微软雅黑"/>
              <a:cs typeface="微软雅黑"/>
            </a:endParaRPr>
          </a:p>
        </p:txBody>
      </p:sp>
      <p:sp>
        <p:nvSpPr>
          <p:cNvPr id="30" name="AutoShape 4"/>
          <p:cNvSpPr>
            <a:spLocks noChangeArrowheads="1"/>
          </p:cNvSpPr>
          <p:nvPr/>
        </p:nvSpPr>
        <p:spPr bwMode="auto">
          <a:xfrm>
            <a:off x="0" y="838200"/>
            <a:ext cx="1403350" cy="457200"/>
          </a:xfrm>
          <a:prstGeom prst="homePlate">
            <a:avLst>
              <a:gd name="adj" fmla="val 59027"/>
            </a:avLst>
          </a:pr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fontAlgn="auto">
              <a:spcBef>
                <a:spcPts val="0"/>
              </a:spcBef>
              <a:spcAft>
                <a:spcPts val="0"/>
              </a:spcAft>
              <a:defRPr/>
            </a:pPr>
            <a:r>
              <a:rPr lang="zh-CN" altLang="en-US" b="1" dirty="0">
                <a:solidFill>
                  <a:schemeClr val="bg1"/>
                </a:solidFill>
                <a:latin typeface="微软雅黑" pitchFamily="34" charset="-122"/>
                <a:ea typeface="微软雅黑" pitchFamily="34" charset="-122"/>
              </a:rPr>
              <a:t>组合管理</a:t>
            </a:r>
            <a:endParaRPr lang="en-US" altLang="ja-JP" dirty="0">
              <a:solidFill>
                <a:schemeClr val="bg1"/>
              </a:solidFill>
              <a:latin typeface="微软雅黑" pitchFamily="34" charset="-122"/>
              <a:ea typeface="微软雅黑" pitchFamily="34" charset="-122"/>
            </a:endParaRPr>
          </a:p>
        </p:txBody>
      </p:sp>
      <p:cxnSp>
        <p:nvCxnSpPr>
          <p:cNvPr id="31" name="直接箭头连接符 30"/>
          <p:cNvCxnSpPr>
            <a:endCxn id="32" idx="1"/>
          </p:cNvCxnSpPr>
          <p:nvPr/>
        </p:nvCxnSpPr>
        <p:spPr>
          <a:xfrm flipV="1">
            <a:off x="1403350" y="1772444"/>
            <a:ext cx="3889375" cy="720452"/>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2" name="圆角矩形 31"/>
          <p:cNvSpPr/>
          <p:nvPr/>
        </p:nvSpPr>
        <p:spPr>
          <a:xfrm>
            <a:off x="5292725" y="1628775"/>
            <a:ext cx="1871663" cy="287338"/>
          </a:xfrm>
          <a:prstGeom prst="round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200" dirty="0">
                <a:solidFill>
                  <a:schemeClr val="tx1"/>
                </a:solidFill>
              </a:rPr>
              <a:t>点击弹出新建组合窗口</a:t>
            </a:r>
          </a:p>
        </p:txBody>
      </p:sp>
      <p:cxnSp>
        <p:nvCxnSpPr>
          <p:cNvPr id="34" name="直接箭头连接符 33"/>
          <p:cNvCxnSpPr>
            <a:endCxn id="35" idx="1"/>
          </p:cNvCxnSpPr>
          <p:nvPr/>
        </p:nvCxnSpPr>
        <p:spPr>
          <a:xfrm>
            <a:off x="4067944" y="2492896"/>
            <a:ext cx="1296219" cy="1944564"/>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5" name="圆角矩形 34"/>
          <p:cNvSpPr/>
          <p:nvPr/>
        </p:nvSpPr>
        <p:spPr>
          <a:xfrm>
            <a:off x="5364163" y="4293791"/>
            <a:ext cx="3455987" cy="287337"/>
          </a:xfrm>
          <a:prstGeom prst="round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200" dirty="0">
                <a:solidFill>
                  <a:schemeClr val="tx1"/>
                </a:solidFill>
              </a:rPr>
              <a:t>点击“风险收益”标签，下方显示内容为</a:t>
            </a:r>
          </a:p>
        </p:txBody>
      </p:sp>
    </p:spTree>
    <p:extLst>
      <p:ext uri="{BB962C8B-B14F-4D97-AF65-F5344CB8AC3E}">
        <p14:creationId xmlns:p14="http://schemas.microsoft.com/office/powerpoint/2010/main" val="151423139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文本占位符 32"/>
          <p:cNvSpPr>
            <a:spLocks noGrp="1"/>
          </p:cNvSpPr>
          <p:nvPr>
            <p:ph type="body" idx="1"/>
          </p:nvPr>
        </p:nvSpPr>
        <p:spPr/>
        <p:txBody>
          <a:bodyPr/>
          <a:lstStyle/>
          <a:p>
            <a:endParaRPr lang="zh-CN" altLang="en-US" dirty="0"/>
          </a:p>
        </p:txBody>
      </p:sp>
      <p:pic>
        <p:nvPicPr>
          <p:cNvPr id="3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4057" y="1340768"/>
            <a:ext cx="8100391" cy="45572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9" name="Rectangle 29"/>
          <p:cNvSpPr>
            <a:spLocks noChangeArrowheads="1"/>
          </p:cNvSpPr>
          <p:nvPr/>
        </p:nvSpPr>
        <p:spPr bwMode="auto">
          <a:xfrm>
            <a:off x="1228725" y="762000"/>
            <a:ext cx="7880350" cy="581025"/>
          </a:xfrm>
          <a:prstGeom prst="rect">
            <a:avLst/>
          </a:prstGeom>
          <a:noFill/>
          <a:ln w="9525">
            <a:noFill/>
            <a:miter lim="800000"/>
            <a:headEnd/>
            <a:tailEnd/>
          </a:ln>
          <a:effectLst>
            <a:outerShdw dist="35921" dir="2700000" algn="ctr" rotWithShape="0">
              <a:schemeClr val="bg2"/>
            </a:outerShdw>
          </a:effectLst>
        </p:spPr>
        <p:txBody>
          <a:bodyPr wrap="none" anchor="ctr"/>
          <a:lstStyle/>
          <a:p>
            <a:pPr>
              <a:defRPr/>
            </a:pPr>
            <a:endParaRPr lang="zh-CN" altLang="en-US">
              <a:latin typeface="Calibri" pitchFamily="34" charset="0"/>
              <a:ea typeface="MS PGothic" pitchFamily="34" charset="-128"/>
            </a:endParaRPr>
          </a:p>
        </p:txBody>
      </p:sp>
      <p:sp>
        <p:nvSpPr>
          <p:cNvPr id="41" name="Rectangle 25"/>
          <p:cNvSpPr>
            <a:spLocks noChangeArrowheads="1"/>
          </p:cNvSpPr>
          <p:nvPr/>
        </p:nvSpPr>
        <p:spPr bwMode="auto">
          <a:xfrm>
            <a:off x="2051721" y="758826"/>
            <a:ext cx="6890666" cy="584775"/>
          </a:xfrm>
          <a:prstGeom prst="rect">
            <a:avLst/>
          </a:prstGeom>
          <a:noFill/>
          <a:ln w="9525">
            <a:noFill/>
            <a:miter lim="800000"/>
            <a:headEnd/>
            <a:tailEnd/>
          </a:ln>
        </p:spPr>
        <p:txBody>
          <a:bodyPr wrap="square">
            <a:spAutoFit/>
          </a:bodyPr>
          <a:lstStyle/>
          <a:p>
            <a:pPr algn="just">
              <a:spcAft>
                <a:spcPts val="0"/>
              </a:spcAft>
              <a:defRPr/>
            </a:pPr>
            <a:r>
              <a:rPr lang="zh-CN" altLang="en-US" sz="1600" b="1" kern="100" dirty="0">
                <a:latin typeface="微软雅黑" panose="020B0503020204020204" pitchFamily="34" charset="-122"/>
                <a:ea typeface="微软雅黑" panose="020B0503020204020204" pitchFamily="34" charset="-122"/>
                <a:cs typeface="Times New Roman"/>
              </a:rPr>
              <a:t>查看某段时间内个股对行业、个股对板块、行业对板块的涨跌幅贡献度及其涨跌幅</a:t>
            </a:r>
            <a:endParaRPr lang="zh-CN" altLang="zh-CN" sz="1600" b="1" kern="100" dirty="0">
              <a:latin typeface="微软雅黑" panose="020B0503020204020204" pitchFamily="34" charset="-122"/>
              <a:ea typeface="微软雅黑" panose="020B0503020204020204" pitchFamily="34" charset="-122"/>
              <a:cs typeface="Times New Roman"/>
            </a:endParaRPr>
          </a:p>
        </p:txBody>
      </p:sp>
      <p:sp>
        <p:nvSpPr>
          <p:cNvPr id="43" name="Text Box 63"/>
          <p:cNvSpPr txBox="1">
            <a:spLocks noChangeArrowheads="1"/>
          </p:cNvSpPr>
          <p:nvPr/>
        </p:nvSpPr>
        <p:spPr bwMode="auto">
          <a:xfrm>
            <a:off x="179388" y="179388"/>
            <a:ext cx="5472112" cy="579437"/>
          </a:xfrm>
          <a:prstGeom prst="rect">
            <a:avLst/>
          </a:prstGeom>
          <a:noFill/>
          <a:ln w="9525">
            <a:noFill/>
            <a:miter lim="800000"/>
            <a:headEnd/>
            <a:tailEnd/>
          </a:ln>
        </p:spPr>
        <p:txBody>
          <a:bodyPr>
            <a:spAutoFit/>
          </a:bodyPr>
          <a:lstStyle/>
          <a:p>
            <a:pPr>
              <a:spcBef>
                <a:spcPct val="50000"/>
              </a:spcBef>
            </a:pPr>
            <a:r>
              <a:rPr lang="zh-CN" altLang="en-US" sz="3200" b="1" dirty="0" smtClean="0">
                <a:solidFill>
                  <a:schemeClr val="accent6">
                    <a:lumMod val="75000"/>
                  </a:schemeClr>
                </a:solidFill>
                <a:latin typeface="微软雅黑"/>
                <a:ea typeface="微软雅黑"/>
                <a:cs typeface="微软雅黑"/>
              </a:rPr>
              <a:t>专项</a:t>
            </a:r>
            <a:r>
              <a:rPr lang="zh-CN" altLang="en-US" sz="3200" b="1" dirty="0">
                <a:solidFill>
                  <a:schemeClr val="accent6">
                    <a:lumMod val="75000"/>
                  </a:schemeClr>
                </a:solidFill>
                <a:latin typeface="微软雅黑"/>
                <a:ea typeface="微软雅黑"/>
                <a:cs typeface="微软雅黑"/>
              </a:rPr>
              <a:t>分析</a:t>
            </a:r>
            <a:r>
              <a:rPr lang="en-US" altLang="zh-CN" sz="3200" b="1" dirty="0">
                <a:solidFill>
                  <a:schemeClr val="accent6">
                    <a:lumMod val="75000"/>
                  </a:schemeClr>
                </a:solidFill>
                <a:latin typeface="微软雅黑"/>
                <a:ea typeface="微软雅黑"/>
                <a:cs typeface="微软雅黑"/>
              </a:rPr>
              <a:t>-</a:t>
            </a:r>
            <a:r>
              <a:rPr lang="zh-CN" altLang="en-US" sz="3200" b="1" dirty="0">
                <a:solidFill>
                  <a:schemeClr val="accent6">
                    <a:lumMod val="75000"/>
                  </a:schemeClr>
                </a:solidFill>
                <a:latin typeface="微软雅黑"/>
                <a:ea typeface="微软雅黑"/>
                <a:cs typeface="微软雅黑"/>
              </a:rPr>
              <a:t>贡献度分析</a:t>
            </a:r>
            <a:endParaRPr lang="en-US" altLang="ja-JP" sz="3200" b="1" dirty="0">
              <a:solidFill>
                <a:schemeClr val="accent6">
                  <a:lumMod val="75000"/>
                </a:schemeClr>
              </a:solidFill>
              <a:latin typeface="微软雅黑"/>
              <a:ea typeface="微软雅黑"/>
              <a:cs typeface="微软雅黑"/>
            </a:endParaRPr>
          </a:p>
        </p:txBody>
      </p:sp>
      <p:sp>
        <p:nvSpPr>
          <p:cNvPr id="44" name="AutoShape 4"/>
          <p:cNvSpPr>
            <a:spLocks noChangeArrowheads="1"/>
          </p:cNvSpPr>
          <p:nvPr/>
        </p:nvSpPr>
        <p:spPr bwMode="auto">
          <a:xfrm>
            <a:off x="1" y="838200"/>
            <a:ext cx="2051720" cy="457200"/>
          </a:xfrm>
          <a:prstGeom prst="homePlate">
            <a:avLst>
              <a:gd name="adj" fmla="val 59027"/>
            </a:avLst>
          </a:pr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fontAlgn="auto">
              <a:spcBef>
                <a:spcPts val="0"/>
              </a:spcBef>
              <a:spcAft>
                <a:spcPts val="0"/>
              </a:spcAft>
              <a:defRPr/>
            </a:pPr>
            <a:r>
              <a:rPr lang="zh-CN" altLang="en-US" b="1" dirty="0">
                <a:solidFill>
                  <a:schemeClr val="bg1"/>
                </a:solidFill>
                <a:latin typeface="微软雅黑" pitchFamily="34" charset="-122"/>
                <a:ea typeface="微软雅黑" pitchFamily="34" charset="-122"/>
              </a:rPr>
              <a:t>贡献度分析</a:t>
            </a:r>
            <a:endParaRPr lang="en-US" altLang="ja-JP" b="1" dirty="0">
              <a:solidFill>
                <a:schemeClr val="bg1"/>
              </a:solidFill>
              <a:latin typeface="微软雅黑" pitchFamily="34" charset="-122"/>
              <a:ea typeface="微软雅黑" pitchFamily="34" charset="-122"/>
            </a:endParaRPr>
          </a:p>
        </p:txBody>
      </p:sp>
      <p:sp>
        <p:nvSpPr>
          <p:cNvPr id="10" name="AutoShape 13"/>
          <p:cNvSpPr>
            <a:spLocks noChangeArrowheads="1"/>
          </p:cNvSpPr>
          <p:nvPr/>
        </p:nvSpPr>
        <p:spPr bwMode="auto">
          <a:xfrm flipH="1">
            <a:off x="6876255" y="2060848"/>
            <a:ext cx="1512168" cy="576064"/>
          </a:xfrm>
          <a:prstGeom prst="wedgeRoundRectCallout">
            <a:avLst>
              <a:gd name="adj1" fmla="val 74184"/>
              <a:gd name="adj2" fmla="val 17739"/>
              <a:gd name="adj3" fmla="val 16667"/>
            </a:avLst>
          </a:prstGeom>
          <a:solidFill>
            <a:schemeClr val="bg1"/>
          </a:solidFill>
          <a:ln w="28575">
            <a:solidFill>
              <a:srgbClr val="3366FF"/>
            </a:solidFill>
            <a:miter lim="800000"/>
            <a:headEnd/>
            <a:tailEnd/>
          </a:ln>
          <a:effectLst>
            <a:outerShdw dist="63500" dir="3187806" algn="ctr" rotWithShape="0">
              <a:schemeClr val="bg2">
                <a:alpha val="50000"/>
              </a:schemeClr>
            </a:outerShdw>
          </a:effectLst>
        </p:spPr>
        <p:txBody>
          <a:bodyPr/>
          <a:lstStyle/>
          <a:p>
            <a:pPr fontAlgn="auto">
              <a:spcBef>
                <a:spcPts val="0"/>
              </a:spcBef>
              <a:spcAft>
                <a:spcPts val="0"/>
              </a:spcAft>
              <a:defRPr/>
            </a:pPr>
            <a:r>
              <a:rPr lang="zh-CN" altLang="en-US" sz="1000" dirty="0" smtClean="0">
                <a:latin typeface="黑体" pitchFamily="2" charset="-122"/>
                <a:ea typeface="黑体" pitchFamily="2" charset="-122"/>
              </a:rPr>
              <a:t>条件设置区：板块的选择、指标选择</a:t>
            </a:r>
            <a:endParaRPr lang="en-US" altLang="ja-JP" sz="1000" dirty="0">
              <a:latin typeface="黑体" pitchFamily="2" charset="-122"/>
              <a:ea typeface="黑体" pitchFamily="2" charset="-122"/>
            </a:endParaRPr>
          </a:p>
        </p:txBody>
      </p:sp>
      <p:sp>
        <p:nvSpPr>
          <p:cNvPr id="11" name="AutoShape 37"/>
          <p:cNvSpPr>
            <a:spLocks noChangeArrowheads="1"/>
          </p:cNvSpPr>
          <p:nvPr/>
        </p:nvSpPr>
        <p:spPr bwMode="auto">
          <a:xfrm rot="5400000">
            <a:off x="3589102" y="3187762"/>
            <a:ext cx="648072" cy="698500"/>
          </a:xfrm>
          <a:prstGeom prst="rightArrow">
            <a:avLst>
              <a:gd name="adj1" fmla="val 50000"/>
              <a:gd name="adj2" fmla="val 42042"/>
            </a:avLst>
          </a:prstGeom>
          <a:solidFill>
            <a:srgbClr val="3364FF"/>
          </a:solidFill>
          <a:ln w="9525" algn="ctr">
            <a:noFill/>
            <a:miter lim="800000"/>
            <a:headEnd/>
            <a:tailEnd/>
          </a:ln>
          <a:effectLst>
            <a:outerShdw dist="35921" dir="2700000" algn="ctr" rotWithShape="0">
              <a:schemeClr val="bg2"/>
            </a:outerShdw>
          </a:effectLst>
        </p:spPr>
        <p:txBody>
          <a:bodyPr wrap="none" lIns="90000" tIns="46800" rIns="90000" bIns="46800" anchor="ctr"/>
          <a:lstStyle/>
          <a:p>
            <a:pPr>
              <a:defRPr/>
            </a:pPr>
            <a:endParaRPr lang="zh-CN" altLang="en-US" dirty="0">
              <a:latin typeface="Calibri" pitchFamily="34" charset="0"/>
              <a:ea typeface="MS PGothic" pitchFamily="34" charset="-128"/>
            </a:endParaRPr>
          </a:p>
        </p:txBody>
      </p:sp>
      <p:sp>
        <p:nvSpPr>
          <p:cNvPr id="2" name="矩形 1"/>
          <p:cNvSpPr/>
          <p:nvPr/>
        </p:nvSpPr>
        <p:spPr>
          <a:xfrm>
            <a:off x="147638" y="6063389"/>
            <a:ext cx="8528818" cy="307777"/>
          </a:xfrm>
          <a:prstGeom prst="rect">
            <a:avLst/>
          </a:prstGeom>
        </p:spPr>
        <p:txBody>
          <a:bodyPr wrap="square">
            <a:spAutoFit/>
          </a:bodyPr>
          <a:lstStyle/>
          <a:p>
            <a:r>
              <a:rPr lang="zh-CN" altLang="en-US" sz="1400" dirty="0">
                <a:solidFill>
                  <a:schemeClr val="bg1"/>
                </a:solidFill>
                <a:latin typeface="微软雅黑" panose="020B0503020204020204" pitchFamily="34" charset="-122"/>
                <a:ea typeface="微软雅黑" panose="020B0503020204020204" pitchFamily="34" charset="-122"/>
              </a:rPr>
              <a:t>上图显示了沪深</a:t>
            </a:r>
            <a:r>
              <a:rPr lang="en-US" altLang="zh-CN" sz="1400" dirty="0">
                <a:solidFill>
                  <a:schemeClr val="bg1"/>
                </a:solidFill>
                <a:latin typeface="微软雅黑" panose="020B0503020204020204" pitchFamily="34" charset="-122"/>
                <a:ea typeface="微软雅黑" panose="020B0503020204020204" pitchFamily="34" charset="-122"/>
              </a:rPr>
              <a:t>300</a:t>
            </a:r>
            <a:r>
              <a:rPr lang="zh-CN" altLang="en-US" sz="1400" dirty="0">
                <a:solidFill>
                  <a:schemeClr val="bg1"/>
                </a:solidFill>
                <a:latin typeface="微软雅黑" panose="020B0503020204020204" pitchFamily="34" charset="-122"/>
                <a:ea typeface="微软雅黑" panose="020B0503020204020204" pitchFamily="34" charset="-122"/>
              </a:rPr>
              <a:t>各行业对沪深</a:t>
            </a:r>
            <a:r>
              <a:rPr lang="en-US" altLang="zh-CN" sz="1400" dirty="0">
                <a:solidFill>
                  <a:schemeClr val="bg1"/>
                </a:solidFill>
                <a:latin typeface="微软雅黑" panose="020B0503020204020204" pitchFamily="34" charset="-122"/>
                <a:ea typeface="微软雅黑" panose="020B0503020204020204" pitchFamily="34" charset="-122"/>
              </a:rPr>
              <a:t>300</a:t>
            </a:r>
            <a:r>
              <a:rPr lang="zh-CN" altLang="en-US" sz="1400" dirty="0">
                <a:solidFill>
                  <a:schemeClr val="bg1"/>
                </a:solidFill>
                <a:latin typeface="微软雅黑" panose="020B0503020204020204" pitchFamily="34" charset="-122"/>
                <a:ea typeface="微软雅黑" panose="020B0503020204020204" pitchFamily="34" charset="-122"/>
              </a:rPr>
              <a:t>的贡献度。</a:t>
            </a:r>
          </a:p>
        </p:txBody>
      </p:sp>
      <p:sp>
        <p:nvSpPr>
          <p:cNvPr id="14" name="AutoShape 60"/>
          <p:cNvSpPr>
            <a:spLocks noChangeArrowheads="1"/>
          </p:cNvSpPr>
          <p:nvPr/>
        </p:nvSpPr>
        <p:spPr bwMode="auto">
          <a:xfrm>
            <a:off x="0" y="5722937"/>
            <a:ext cx="900113" cy="276225"/>
          </a:xfrm>
          <a:prstGeom prst="homePlate">
            <a:avLst>
              <a:gd name="adj" fmla="val 56920"/>
            </a:avLst>
          </a:prstGeom>
          <a:solidFill>
            <a:srgbClr val="CC0000"/>
          </a:solidFill>
          <a:ln w="9525">
            <a:noFill/>
            <a:miter lim="800000"/>
            <a:headEnd/>
            <a:tailEnd/>
          </a:ln>
        </p:spPr>
        <p:txBody>
          <a:bodyPr wrap="none" anchor="ctr"/>
          <a:lstStyle/>
          <a:p>
            <a:r>
              <a:rPr lang="en-US" altLang="ja-JP" sz="1600" b="1" dirty="0">
                <a:solidFill>
                  <a:schemeClr val="bg1"/>
                </a:solidFill>
                <a:latin typeface="Calibri" pitchFamily="34" charset="0"/>
                <a:ea typeface="MS PGothic" pitchFamily="34" charset="-128"/>
              </a:rPr>
              <a:t>MEMO</a:t>
            </a:r>
          </a:p>
        </p:txBody>
      </p:sp>
    </p:spTree>
    <p:extLst>
      <p:ext uri="{BB962C8B-B14F-4D97-AF65-F5344CB8AC3E}">
        <p14:creationId xmlns:p14="http://schemas.microsoft.com/office/powerpoint/2010/main" val="366246702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noChangeArrowheads="1"/>
          </p:cNvPicPr>
          <p:nvPr/>
        </p:nvPicPr>
        <p:blipFill>
          <a:blip r:embed="rId2" cstate="print"/>
          <a:srcRect/>
          <a:stretch>
            <a:fillRect/>
          </a:stretch>
        </p:blipFill>
        <p:spPr bwMode="auto">
          <a:xfrm>
            <a:off x="0" y="6602522"/>
            <a:ext cx="9144000" cy="255478"/>
          </a:xfrm>
          <a:prstGeom prst="rect">
            <a:avLst/>
          </a:prstGeom>
          <a:noFill/>
          <a:ln w="9525">
            <a:noFill/>
            <a:miter lim="800000"/>
            <a:headEnd/>
            <a:tailEnd/>
          </a:ln>
          <a:effectLst/>
        </p:spPr>
      </p:pic>
      <p:sp>
        <p:nvSpPr>
          <p:cNvPr id="16" name="矩形 15"/>
          <p:cNvSpPr/>
          <p:nvPr/>
        </p:nvSpPr>
        <p:spPr>
          <a:xfrm>
            <a:off x="133724" y="116632"/>
            <a:ext cx="8470724" cy="584775"/>
          </a:xfrm>
          <a:prstGeom prst="rect">
            <a:avLst/>
          </a:prstGeom>
        </p:spPr>
        <p:txBody>
          <a:bodyPr wrap="square">
            <a:spAutoFit/>
          </a:bodyPr>
          <a:lstStyle/>
          <a:p>
            <a:pPr eaLnBrk="0" hangingPunct="0"/>
            <a:endParaRPr lang="en-US" altLang="zh-CN" sz="3200" b="1" dirty="0">
              <a:solidFill>
                <a:schemeClr val="accent6">
                  <a:lumMod val="75000"/>
                </a:schemeClr>
              </a:solidFill>
              <a:latin typeface="Rockwell Condensed" pitchFamily="18" charset="0"/>
            </a:endParaRPr>
          </a:p>
        </p:txBody>
      </p:sp>
      <p:cxnSp>
        <p:nvCxnSpPr>
          <p:cNvPr id="21" name="直接连接符 20"/>
          <p:cNvCxnSpPr/>
          <p:nvPr/>
        </p:nvCxnSpPr>
        <p:spPr>
          <a:xfrm>
            <a:off x="1214414" y="823724"/>
            <a:ext cx="6715172" cy="1588"/>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7" name="矩形 16"/>
          <p:cNvSpPr/>
          <p:nvPr/>
        </p:nvSpPr>
        <p:spPr>
          <a:xfrm>
            <a:off x="1357290" y="2000240"/>
            <a:ext cx="6500858" cy="872034"/>
          </a:xfrm>
          <a:prstGeom prst="rect">
            <a:avLst/>
          </a:prstGeom>
        </p:spPr>
        <p:txBody>
          <a:bodyPr wrap="square">
            <a:spAutoFit/>
          </a:bodyPr>
          <a:lstStyle/>
          <a:p>
            <a:pPr>
              <a:lnSpc>
                <a:spcPct val="150000"/>
              </a:lnSpc>
            </a:pPr>
            <a:r>
              <a:rPr lang="en-US" altLang="zh-CN" dirty="0" smtClean="0"/>
              <a:t>.</a:t>
            </a:r>
          </a:p>
          <a:p>
            <a:pPr>
              <a:lnSpc>
                <a:spcPct val="150000"/>
              </a:lnSpc>
            </a:pPr>
            <a:endParaRPr lang="en-US" altLang="zh-CN" dirty="0" smtClean="0"/>
          </a:p>
        </p:txBody>
      </p:sp>
      <p:sp>
        <p:nvSpPr>
          <p:cNvPr id="5" name="Rectangle 1"/>
          <p:cNvSpPr>
            <a:spLocks noChangeArrowheads="1"/>
          </p:cNvSpPr>
          <p:nvPr/>
        </p:nvSpPr>
        <p:spPr bwMode="auto">
          <a:xfrm>
            <a:off x="576027" y="896382"/>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zh-CN" sz="1800" b="0" i="0" u="none" strike="noStrike" cap="none" normalizeH="0" baseline="0" smtClean="0">
              <a:ln>
                <a:noFill/>
              </a:ln>
              <a:solidFill>
                <a:schemeClr val="tx1"/>
              </a:solidFill>
              <a:effectLst/>
              <a:latin typeface="Arial" pitchFamily="34" charset="0"/>
              <a:ea typeface="宋体" pitchFamily="2" charset="-122"/>
            </a:endParaRPr>
          </a:p>
        </p:txBody>
      </p:sp>
      <p:sp>
        <p:nvSpPr>
          <p:cNvPr id="6" name="矩形 5"/>
          <p:cNvSpPr/>
          <p:nvPr/>
        </p:nvSpPr>
        <p:spPr>
          <a:xfrm>
            <a:off x="133724" y="6011591"/>
            <a:ext cx="4572000" cy="590931"/>
          </a:xfrm>
          <a:prstGeom prst="rect">
            <a:avLst/>
          </a:prstGeom>
        </p:spPr>
        <p:txBody>
          <a:bodyPr>
            <a:spAutoFit/>
          </a:bodyPr>
          <a:lstStyle/>
          <a:p>
            <a:pPr eaLnBrk="1" hangingPunct="1">
              <a:lnSpc>
                <a:spcPct val="80000"/>
              </a:lnSpc>
            </a:pPr>
            <a:r>
              <a:rPr lang="en-US" altLang="zh-CN" dirty="0">
                <a:solidFill>
                  <a:schemeClr val="bg1"/>
                </a:solidFill>
                <a:latin typeface="Arial Narrow" pitchFamily="34" charset="0"/>
                <a:sym typeface="Franklin Gothic Book" pitchFamily="34" charset="0"/>
              </a:rPr>
              <a:t>Quant </a:t>
            </a:r>
            <a:r>
              <a:rPr lang="zh-CN" altLang="en-US" dirty="0">
                <a:solidFill>
                  <a:schemeClr val="bg1"/>
                </a:solidFill>
                <a:latin typeface="Arial Narrow" pitchFamily="34" charset="0"/>
                <a:sym typeface="Franklin Gothic Book" pitchFamily="34" charset="0"/>
              </a:rPr>
              <a:t>Data &amp;Quant</a:t>
            </a:r>
            <a:r>
              <a:rPr lang="en-US" altLang="zh-CN" dirty="0">
                <a:solidFill>
                  <a:schemeClr val="bg1"/>
                </a:solidFill>
                <a:latin typeface="Arial Narrow" pitchFamily="34" charset="0"/>
                <a:sym typeface="Franklin Gothic Book" pitchFamily="34" charset="0"/>
              </a:rPr>
              <a:t> Research</a:t>
            </a:r>
          </a:p>
          <a:p>
            <a:pPr eaLnBrk="1" hangingPunct="1"/>
            <a:r>
              <a:rPr lang="en-US" altLang="zh-CN" dirty="0">
                <a:solidFill>
                  <a:schemeClr val="bg1"/>
                </a:solidFill>
                <a:latin typeface="微软雅黑" pitchFamily="34" charset="-122"/>
                <a:ea typeface="微软雅黑" pitchFamily="34" charset="-122"/>
                <a:sym typeface="微软雅黑" pitchFamily="34" charset="-122"/>
              </a:rPr>
              <a:t>Accurate and comprehensive</a:t>
            </a:r>
            <a:r>
              <a:rPr lang="zh-CN" altLang="en-US" dirty="0">
                <a:solidFill>
                  <a:schemeClr val="bg1"/>
                </a:solidFill>
                <a:latin typeface="微软雅黑" pitchFamily="34" charset="-122"/>
                <a:ea typeface="微软雅黑" pitchFamily="34" charset="-122"/>
                <a:sym typeface="微软雅黑" pitchFamily="34" charset="-122"/>
              </a:rPr>
              <a:t>，</a:t>
            </a:r>
            <a:r>
              <a:rPr lang="en-US" altLang="zh-CN" dirty="0">
                <a:solidFill>
                  <a:schemeClr val="bg1"/>
                </a:solidFill>
                <a:latin typeface="微软雅黑" pitchFamily="34" charset="-122"/>
                <a:ea typeface="微软雅黑" pitchFamily="34" charset="-122"/>
                <a:sym typeface="微软雅黑" pitchFamily="34" charset="-122"/>
              </a:rPr>
              <a:t>Effective</a:t>
            </a:r>
            <a:r>
              <a:rPr lang="zh-CN" altLang="en-US" dirty="0">
                <a:solidFill>
                  <a:schemeClr val="bg1"/>
                </a:solidFill>
                <a:latin typeface="微软雅黑" pitchFamily="34" charset="-122"/>
                <a:ea typeface="微软雅黑" pitchFamily="34" charset="-122"/>
                <a:sym typeface="微软雅黑" pitchFamily="34" charset="-122"/>
              </a:rPr>
              <a:t>  </a:t>
            </a:r>
          </a:p>
        </p:txBody>
      </p:sp>
      <p:sp>
        <p:nvSpPr>
          <p:cNvPr id="9" name="Text Box 8"/>
          <p:cNvSpPr txBox="1">
            <a:spLocks noChangeArrowheads="1"/>
          </p:cNvSpPr>
          <p:nvPr/>
        </p:nvSpPr>
        <p:spPr bwMode="auto">
          <a:xfrm>
            <a:off x="507553" y="1687512"/>
            <a:ext cx="3568101" cy="1920526"/>
          </a:xfrm>
          <a:prstGeom prst="rect">
            <a:avLst/>
          </a:prstGeom>
          <a:noFill/>
          <a:ln w="9525">
            <a:noFill/>
            <a:miter lim="800000"/>
            <a:headEnd/>
            <a:tailEnd/>
          </a:ln>
        </p:spPr>
        <p:txBody>
          <a:bodyPr wrap="square">
            <a:spAutoFit/>
          </a:bodyPr>
          <a:lstStyle/>
          <a:p>
            <a:r>
              <a:rPr lang="ja-JP" altLang="en-US" dirty="0" smtClean="0">
                <a:latin typeface="微软雅黑"/>
                <a:ea typeface="微软雅黑"/>
                <a:cs typeface="微软雅黑"/>
              </a:rPr>
              <a:t>　</a:t>
            </a:r>
            <a:endParaRPr lang="en-US" altLang="zh-CN" dirty="0" smtClean="0">
              <a:latin typeface="微软雅黑"/>
              <a:ea typeface="微软雅黑"/>
              <a:cs typeface="微软雅黑"/>
            </a:endParaRPr>
          </a:p>
          <a:p>
            <a:pPr>
              <a:lnSpc>
                <a:spcPct val="70000"/>
              </a:lnSpc>
              <a:spcBef>
                <a:spcPct val="50000"/>
              </a:spcBef>
            </a:pPr>
            <a:r>
              <a:rPr lang="zh-CN" altLang="en-US" dirty="0" smtClean="0">
                <a:latin typeface="微软雅黑" pitchFamily="34" charset="-122"/>
                <a:ea typeface="微软雅黑" pitchFamily="34" charset="-122"/>
              </a:rPr>
              <a:t>自定义右键</a:t>
            </a:r>
            <a:endParaRPr lang="en-US" altLang="ja-JP" dirty="0" smtClean="0">
              <a:latin typeface="微软雅黑" pitchFamily="34" charset="-122"/>
              <a:ea typeface="微软雅黑" pitchFamily="34" charset="-122"/>
            </a:endParaRPr>
          </a:p>
          <a:p>
            <a:pPr>
              <a:lnSpc>
                <a:spcPct val="70000"/>
              </a:lnSpc>
              <a:spcBef>
                <a:spcPct val="50000"/>
              </a:spcBef>
            </a:pPr>
            <a:endParaRPr lang="en-US" altLang="ja-JP" dirty="0" smtClean="0">
              <a:latin typeface="微软雅黑"/>
              <a:ea typeface="微软雅黑"/>
              <a:cs typeface="微软雅黑"/>
            </a:endParaRPr>
          </a:p>
          <a:p>
            <a:pPr>
              <a:lnSpc>
                <a:spcPct val="70000"/>
              </a:lnSpc>
              <a:spcBef>
                <a:spcPct val="50000"/>
              </a:spcBef>
            </a:pPr>
            <a:r>
              <a:rPr lang="zh-CN" altLang="en-US" dirty="0" smtClean="0">
                <a:latin typeface="微软雅黑"/>
                <a:ea typeface="微软雅黑"/>
                <a:cs typeface="微软雅黑"/>
              </a:rPr>
              <a:t>自定义板块</a:t>
            </a:r>
            <a:endParaRPr lang="en-US" altLang="zh-CN" dirty="0" smtClean="0">
              <a:latin typeface="微软雅黑"/>
              <a:ea typeface="微软雅黑"/>
              <a:cs typeface="微软雅黑"/>
            </a:endParaRPr>
          </a:p>
          <a:p>
            <a:pPr>
              <a:lnSpc>
                <a:spcPct val="70000"/>
              </a:lnSpc>
              <a:spcBef>
                <a:spcPct val="50000"/>
              </a:spcBef>
            </a:pPr>
            <a:r>
              <a:rPr lang="en-US" altLang="ja-JP" sz="1200" dirty="0" smtClean="0">
                <a:latin typeface="微软雅黑"/>
                <a:ea typeface="微软雅黑"/>
                <a:cs typeface="微软雅黑"/>
              </a:rPr>
              <a:t>       </a:t>
            </a:r>
          </a:p>
          <a:p>
            <a:pPr>
              <a:lnSpc>
                <a:spcPct val="70000"/>
              </a:lnSpc>
              <a:spcBef>
                <a:spcPct val="50000"/>
              </a:spcBef>
            </a:pPr>
            <a:endParaRPr lang="en-US" altLang="ja-JP" dirty="0" smtClean="0">
              <a:latin typeface="微软雅黑"/>
              <a:ea typeface="微软雅黑"/>
              <a:cs typeface="微软雅黑"/>
            </a:endParaRPr>
          </a:p>
        </p:txBody>
      </p:sp>
      <p:sp>
        <p:nvSpPr>
          <p:cNvPr id="12" name="Line 15"/>
          <p:cNvSpPr>
            <a:spLocks noChangeShapeType="1"/>
          </p:cNvSpPr>
          <p:nvPr/>
        </p:nvSpPr>
        <p:spPr bwMode="auto">
          <a:xfrm>
            <a:off x="576027" y="3073222"/>
            <a:ext cx="3248646" cy="0"/>
          </a:xfrm>
          <a:prstGeom prst="line">
            <a:avLst/>
          </a:prstGeom>
          <a:noFill/>
          <a:ln w="22225">
            <a:solidFill>
              <a:schemeClr val="bg1">
                <a:lumMod val="65000"/>
              </a:schemeClr>
            </a:solidFill>
            <a:round/>
            <a:headEnd/>
            <a:tailEnd/>
          </a:ln>
        </p:spPr>
        <p:txBody>
          <a:bodyPr wrap="none" anchor="ctr"/>
          <a:lstStyle/>
          <a:p>
            <a:pPr fontAlgn="auto">
              <a:spcBef>
                <a:spcPts val="0"/>
              </a:spcBef>
              <a:spcAft>
                <a:spcPts val="0"/>
              </a:spcAft>
              <a:defRPr/>
            </a:pPr>
            <a:endParaRPr lang="zh-CN" altLang="en-US">
              <a:latin typeface="+mn-lt"/>
              <a:ea typeface="+mn-ea"/>
            </a:endParaRPr>
          </a:p>
        </p:txBody>
      </p:sp>
      <p:sp>
        <p:nvSpPr>
          <p:cNvPr id="14" name="Line 13"/>
          <p:cNvSpPr>
            <a:spLocks noChangeShapeType="1"/>
          </p:cNvSpPr>
          <p:nvPr/>
        </p:nvSpPr>
        <p:spPr bwMode="auto">
          <a:xfrm>
            <a:off x="576027" y="2444407"/>
            <a:ext cx="3168650" cy="0"/>
          </a:xfrm>
          <a:prstGeom prst="line">
            <a:avLst/>
          </a:prstGeom>
          <a:noFill/>
          <a:ln w="22225">
            <a:solidFill>
              <a:schemeClr val="bg1">
                <a:lumMod val="65000"/>
              </a:schemeClr>
            </a:solidFill>
            <a:round/>
            <a:headEnd/>
            <a:tailEnd/>
          </a:ln>
        </p:spPr>
        <p:txBody>
          <a:bodyPr wrap="none" anchor="ctr"/>
          <a:lstStyle/>
          <a:p>
            <a:pPr fontAlgn="auto">
              <a:spcBef>
                <a:spcPts val="0"/>
              </a:spcBef>
              <a:spcAft>
                <a:spcPts val="0"/>
              </a:spcAft>
              <a:defRPr/>
            </a:pPr>
            <a:endParaRPr lang="zh-CN" altLang="en-US">
              <a:latin typeface="+mn-lt"/>
              <a:ea typeface="+mn-ea"/>
            </a:endParaRPr>
          </a:p>
        </p:txBody>
      </p:sp>
      <p:sp>
        <p:nvSpPr>
          <p:cNvPr id="26" name="TextBox 1"/>
          <p:cNvSpPr txBox="1">
            <a:spLocks noChangeArrowheads="1"/>
          </p:cNvSpPr>
          <p:nvPr/>
        </p:nvSpPr>
        <p:spPr bwMode="auto">
          <a:xfrm>
            <a:off x="539750" y="997928"/>
            <a:ext cx="4032250" cy="523220"/>
          </a:xfrm>
          <a:prstGeom prst="rect">
            <a:avLst/>
          </a:prstGeom>
          <a:noFill/>
          <a:ln w="9525">
            <a:noFill/>
            <a:miter lim="800000"/>
            <a:headEnd/>
            <a:tailEnd/>
          </a:ln>
        </p:spPr>
        <p:txBody>
          <a:bodyPr>
            <a:spAutoFit/>
          </a:bodyPr>
          <a:lstStyle/>
          <a:p>
            <a:r>
              <a:rPr lang="zh-CN" altLang="en-US" sz="2800" b="1" dirty="0" smtClean="0">
                <a:solidFill>
                  <a:schemeClr val="tx2"/>
                </a:solidFill>
                <a:latin typeface="微软雅黑"/>
                <a:ea typeface="微软雅黑"/>
                <a:cs typeface="微软雅黑"/>
              </a:rPr>
              <a:t>应用</a:t>
            </a:r>
            <a:endParaRPr lang="zh-CN" altLang="en-US" sz="2800" b="1" dirty="0">
              <a:solidFill>
                <a:schemeClr val="tx2"/>
              </a:solidFill>
              <a:latin typeface="微软雅黑"/>
              <a:ea typeface="微软雅黑"/>
              <a:cs typeface="微软雅黑"/>
            </a:endParaRPr>
          </a:p>
        </p:txBody>
      </p:sp>
      <p:sp>
        <p:nvSpPr>
          <p:cNvPr id="27" name="Rectangle 3"/>
          <p:cNvSpPr>
            <a:spLocks noGrp="1" noChangeArrowheads="1"/>
          </p:cNvSpPr>
          <p:nvPr>
            <p:ph type="title"/>
          </p:nvPr>
        </p:nvSpPr>
        <p:spPr>
          <a:xfrm>
            <a:off x="296068" y="269607"/>
            <a:ext cx="4087813" cy="431800"/>
          </a:xfrm>
        </p:spPr>
        <p:txBody>
          <a:bodyPr rtlCol="0">
            <a:noAutofit/>
          </a:bodyPr>
          <a:lstStyle/>
          <a:p>
            <a:pPr algn="l" eaLnBrk="1" fontAlgn="auto" hangingPunct="1">
              <a:spcAft>
                <a:spcPts val="0"/>
              </a:spcAft>
              <a:defRPr/>
            </a:pPr>
            <a:r>
              <a:rPr kumimoji="1" lang="en-US" altLang="ja-JP" sz="3200" b="1" dirty="0" smtClean="0">
                <a:solidFill>
                  <a:schemeClr val="accent6">
                    <a:lumMod val="75000"/>
                  </a:schemeClr>
                </a:solidFill>
                <a:latin typeface="微软雅黑" pitchFamily="34" charset="-122"/>
                <a:ea typeface="微软雅黑" pitchFamily="34" charset="-122"/>
              </a:rPr>
              <a:t>NT</a:t>
            </a:r>
            <a:r>
              <a:rPr kumimoji="1" lang="zh-CN" altLang="en-US" sz="3200" b="1" dirty="0" smtClean="0">
                <a:solidFill>
                  <a:schemeClr val="accent6">
                    <a:lumMod val="75000"/>
                  </a:schemeClr>
                </a:solidFill>
                <a:latin typeface="微软雅黑" pitchFamily="34" charset="-122"/>
                <a:ea typeface="微软雅黑" pitchFamily="34" charset="-122"/>
              </a:rPr>
              <a:t>的主要功能</a:t>
            </a:r>
            <a:endParaRPr kumimoji="1" lang="en-US" altLang="ja-JP" sz="3200" b="1" dirty="0" smtClean="0">
              <a:solidFill>
                <a:schemeClr val="accent6">
                  <a:lumMod val="75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328880222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15"/>
          <p:cNvSpPr>
            <a:spLocks noChangeArrowheads="1"/>
          </p:cNvSpPr>
          <p:nvPr/>
        </p:nvSpPr>
        <p:spPr bwMode="auto">
          <a:xfrm>
            <a:off x="1476375" y="950913"/>
            <a:ext cx="7272338" cy="584775"/>
          </a:xfrm>
          <a:prstGeom prst="rect">
            <a:avLst/>
          </a:prstGeom>
          <a:noFill/>
          <a:ln w="9525">
            <a:noFill/>
            <a:miter lim="800000"/>
            <a:headEnd/>
            <a:tailEnd/>
          </a:ln>
        </p:spPr>
        <p:txBody>
          <a:bodyPr>
            <a:spAutoFit/>
          </a:bodyPr>
          <a:lstStyle/>
          <a:p>
            <a:pPr algn="just">
              <a:spcAft>
                <a:spcPts val="0"/>
              </a:spcAft>
              <a:defRPr/>
            </a:pPr>
            <a:r>
              <a:rPr lang="zh-CN" altLang="zh-CN" sz="1600" b="1" dirty="0" smtClean="0">
                <a:latin typeface="微软雅黑" pitchFamily="34" charset="-122"/>
                <a:ea typeface="微软雅黑" pitchFamily="34" charset="-122"/>
              </a:rPr>
              <a:t>通过自定义右键功能，可以在各模块原有右键菜单基础上添加右键功能，以方便使用</a:t>
            </a:r>
            <a:endParaRPr lang="zh-CN" altLang="zh-CN" sz="1600" b="1" kern="100" dirty="0">
              <a:latin typeface="微软雅黑" pitchFamily="34" charset="-122"/>
              <a:ea typeface="微软雅黑" pitchFamily="34" charset="-122"/>
              <a:cs typeface="Times New Roman"/>
            </a:endParaRPr>
          </a:p>
        </p:txBody>
      </p:sp>
      <p:sp>
        <p:nvSpPr>
          <p:cNvPr id="29" name="Text Box 37"/>
          <p:cNvSpPr txBox="1">
            <a:spLocks noChangeArrowheads="1"/>
          </p:cNvSpPr>
          <p:nvPr/>
        </p:nvSpPr>
        <p:spPr bwMode="auto">
          <a:xfrm>
            <a:off x="285750" y="179388"/>
            <a:ext cx="5006975" cy="584200"/>
          </a:xfrm>
          <a:prstGeom prst="rect">
            <a:avLst/>
          </a:prstGeom>
          <a:noFill/>
          <a:ln w="9525">
            <a:noFill/>
            <a:miter lim="800000"/>
            <a:headEnd/>
            <a:tailEnd/>
          </a:ln>
        </p:spPr>
        <p:txBody>
          <a:bodyPr>
            <a:spAutoFit/>
          </a:bodyPr>
          <a:lstStyle/>
          <a:p>
            <a:pPr>
              <a:spcBef>
                <a:spcPct val="50000"/>
              </a:spcBef>
            </a:pPr>
            <a:r>
              <a:rPr lang="zh-CN" altLang="en-US" sz="3200" b="1" dirty="0" smtClean="0">
                <a:solidFill>
                  <a:schemeClr val="accent6">
                    <a:lumMod val="75000"/>
                  </a:schemeClr>
                </a:solidFill>
                <a:latin typeface="微软雅黑"/>
                <a:ea typeface="微软雅黑"/>
                <a:cs typeface="微软雅黑"/>
              </a:rPr>
              <a:t>应用</a:t>
            </a:r>
            <a:r>
              <a:rPr lang="en-US" altLang="zh-CN" sz="3200" b="1" dirty="0" smtClean="0">
                <a:solidFill>
                  <a:schemeClr val="accent6">
                    <a:lumMod val="75000"/>
                  </a:schemeClr>
                </a:solidFill>
                <a:latin typeface="微软雅黑"/>
                <a:ea typeface="微软雅黑"/>
                <a:cs typeface="微软雅黑"/>
              </a:rPr>
              <a:t>-</a:t>
            </a:r>
            <a:r>
              <a:rPr lang="zh-CN" altLang="en-US" sz="3200" b="1" dirty="0" smtClean="0">
                <a:solidFill>
                  <a:schemeClr val="accent6">
                    <a:lumMod val="75000"/>
                  </a:schemeClr>
                </a:solidFill>
                <a:latin typeface="微软雅黑"/>
                <a:ea typeface="微软雅黑"/>
                <a:cs typeface="微软雅黑"/>
              </a:rPr>
              <a:t>自定义右键</a:t>
            </a:r>
            <a:endParaRPr lang="en-US" altLang="ja-JP" sz="3200" b="1" dirty="0">
              <a:solidFill>
                <a:schemeClr val="accent6">
                  <a:lumMod val="75000"/>
                </a:schemeClr>
              </a:solidFill>
              <a:latin typeface="微软雅黑"/>
              <a:ea typeface="微软雅黑"/>
              <a:cs typeface="微软雅黑"/>
            </a:endParaRPr>
          </a:p>
        </p:txBody>
      </p:sp>
      <p:sp>
        <p:nvSpPr>
          <p:cNvPr id="30" name="AutoShape 4"/>
          <p:cNvSpPr>
            <a:spLocks noChangeArrowheads="1"/>
          </p:cNvSpPr>
          <p:nvPr/>
        </p:nvSpPr>
        <p:spPr bwMode="auto">
          <a:xfrm>
            <a:off x="0" y="838200"/>
            <a:ext cx="1403350" cy="457200"/>
          </a:xfrm>
          <a:prstGeom prst="homePlate">
            <a:avLst>
              <a:gd name="adj" fmla="val 59027"/>
            </a:avLst>
          </a:pr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fontAlgn="auto">
              <a:spcBef>
                <a:spcPts val="0"/>
              </a:spcBef>
              <a:spcAft>
                <a:spcPts val="0"/>
              </a:spcAft>
              <a:defRPr/>
            </a:pPr>
            <a:r>
              <a:rPr lang="zh-CN" altLang="en-US" dirty="0" smtClean="0">
                <a:solidFill>
                  <a:schemeClr val="bg1"/>
                </a:solidFill>
                <a:latin typeface="微软雅黑" pitchFamily="34" charset="-122"/>
                <a:ea typeface="微软雅黑" pitchFamily="34" charset="-122"/>
              </a:rPr>
              <a:t>自定义右键</a:t>
            </a:r>
            <a:endParaRPr lang="en-US" altLang="ja-JP" dirty="0">
              <a:solidFill>
                <a:schemeClr val="bg1"/>
              </a:solidFill>
              <a:latin typeface="微软雅黑" pitchFamily="34" charset="-122"/>
              <a:ea typeface="微软雅黑" pitchFamily="34" charset="-122"/>
            </a:endParaRPr>
          </a:p>
        </p:txBody>
      </p:sp>
      <p:pic>
        <p:nvPicPr>
          <p:cNvPr id="12" name="图片 11"/>
          <p:cNvPicPr/>
          <p:nvPr/>
        </p:nvPicPr>
        <p:blipFill>
          <a:blip r:embed="rId2" cstate="print"/>
          <a:srcRect/>
          <a:stretch>
            <a:fillRect/>
          </a:stretch>
        </p:blipFill>
        <p:spPr bwMode="auto">
          <a:xfrm>
            <a:off x="1259632" y="1643788"/>
            <a:ext cx="5274310" cy="3657420"/>
          </a:xfrm>
          <a:prstGeom prst="rect">
            <a:avLst/>
          </a:prstGeom>
          <a:noFill/>
          <a:ln w="9525">
            <a:noFill/>
            <a:miter lim="800000"/>
            <a:headEnd/>
            <a:tailEnd/>
          </a:ln>
        </p:spPr>
      </p:pic>
      <p:sp>
        <p:nvSpPr>
          <p:cNvPr id="13" name="圆角矩形 12"/>
          <p:cNvSpPr/>
          <p:nvPr/>
        </p:nvSpPr>
        <p:spPr>
          <a:xfrm>
            <a:off x="2123728" y="2708920"/>
            <a:ext cx="1944216" cy="432048"/>
          </a:xfrm>
          <a:prstGeom prst="round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zh-CN" altLang="en-US" sz="1200" dirty="0" smtClean="0">
                <a:solidFill>
                  <a:schemeClr val="tx1"/>
                </a:solidFill>
              </a:rPr>
              <a:t>选择右键功能添加到各模块右键菜单中</a:t>
            </a:r>
            <a:endParaRPr lang="zh-CN" altLang="en-US" sz="1200" dirty="0">
              <a:solidFill>
                <a:schemeClr val="tx1"/>
              </a:solidFill>
            </a:endParaRPr>
          </a:p>
        </p:txBody>
      </p:sp>
    </p:spTree>
    <p:extLst>
      <p:ext uri="{BB962C8B-B14F-4D97-AF65-F5344CB8AC3E}">
        <p14:creationId xmlns:p14="http://schemas.microsoft.com/office/powerpoint/2010/main" val="151423139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15"/>
          <p:cNvSpPr>
            <a:spLocks noChangeArrowheads="1"/>
          </p:cNvSpPr>
          <p:nvPr/>
        </p:nvSpPr>
        <p:spPr bwMode="auto">
          <a:xfrm>
            <a:off x="1476375" y="950913"/>
            <a:ext cx="7272338" cy="830997"/>
          </a:xfrm>
          <a:prstGeom prst="rect">
            <a:avLst/>
          </a:prstGeom>
          <a:noFill/>
          <a:ln w="9525">
            <a:noFill/>
            <a:miter lim="800000"/>
            <a:headEnd/>
            <a:tailEnd/>
          </a:ln>
        </p:spPr>
        <p:txBody>
          <a:bodyPr>
            <a:spAutoFit/>
          </a:bodyPr>
          <a:lstStyle/>
          <a:p>
            <a:pPr algn="just">
              <a:spcAft>
                <a:spcPts val="0"/>
              </a:spcAft>
              <a:defRPr/>
            </a:pPr>
            <a:r>
              <a:rPr lang="zh-CN" altLang="zh-CN" sz="1600" b="1" dirty="0" smtClean="0">
                <a:latin typeface="微软雅黑" pitchFamily="34" charset="-122"/>
                <a:ea typeface="微软雅黑" pitchFamily="34" charset="-122"/>
              </a:rPr>
              <a:t>板块管理提供了用户可以自定义板块，并添加删除板块中的标的，对自定义的板块进行管理。板块管理中自定义板块可以用于其他需要选择板块的分析功能中，创建好的自定义板块可以在行情报价界面自定义板块区看到相应的信息</a:t>
            </a:r>
            <a:endParaRPr lang="zh-CN" altLang="zh-CN" sz="1600" b="1" kern="100" dirty="0">
              <a:latin typeface="微软雅黑" pitchFamily="34" charset="-122"/>
              <a:ea typeface="微软雅黑" pitchFamily="34" charset="-122"/>
              <a:cs typeface="Times New Roman"/>
            </a:endParaRPr>
          </a:p>
        </p:txBody>
      </p:sp>
      <p:sp>
        <p:nvSpPr>
          <p:cNvPr id="29" name="Text Box 37"/>
          <p:cNvSpPr txBox="1">
            <a:spLocks noChangeArrowheads="1"/>
          </p:cNvSpPr>
          <p:nvPr/>
        </p:nvSpPr>
        <p:spPr bwMode="auto">
          <a:xfrm>
            <a:off x="285750" y="179388"/>
            <a:ext cx="5006975" cy="584200"/>
          </a:xfrm>
          <a:prstGeom prst="rect">
            <a:avLst/>
          </a:prstGeom>
          <a:noFill/>
          <a:ln w="9525">
            <a:noFill/>
            <a:miter lim="800000"/>
            <a:headEnd/>
            <a:tailEnd/>
          </a:ln>
        </p:spPr>
        <p:txBody>
          <a:bodyPr>
            <a:spAutoFit/>
          </a:bodyPr>
          <a:lstStyle/>
          <a:p>
            <a:pPr>
              <a:spcBef>
                <a:spcPct val="50000"/>
              </a:spcBef>
            </a:pPr>
            <a:r>
              <a:rPr lang="zh-CN" altLang="en-US" sz="3200" b="1" dirty="0" smtClean="0">
                <a:solidFill>
                  <a:schemeClr val="accent6">
                    <a:lumMod val="75000"/>
                  </a:schemeClr>
                </a:solidFill>
                <a:latin typeface="微软雅黑"/>
                <a:ea typeface="微软雅黑"/>
                <a:cs typeface="微软雅黑"/>
              </a:rPr>
              <a:t>应用</a:t>
            </a:r>
            <a:r>
              <a:rPr lang="en-US" altLang="zh-CN" sz="3200" b="1" dirty="0" smtClean="0">
                <a:solidFill>
                  <a:schemeClr val="accent6">
                    <a:lumMod val="75000"/>
                  </a:schemeClr>
                </a:solidFill>
                <a:latin typeface="微软雅黑"/>
                <a:ea typeface="微软雅黑"/>
                <a:cs typeface="微软雅黑"/>
              </a:rPr>
              <a:t>-</a:t>
            </a:r>
            <a:r>
              <a:rPr lang="zh-CN" altLang="en-US" sz="3200" b="1" dirty="0" smtClean="0">
                <a:solidFill>
                  <a:schemeClr val="accent6">
                    <a:lumMod val="75000"/>
                  </a:schemeClr>
                </a:solidFill>
                <a:latin typeface="微软雅黑"/>
                <a:ea typeface="微软雅黑"/>
                <a:cs typeface="微软雅黑"/>
              </a:rPr>
              <a:t>板块管理</a:t>
            </a:r>
            <a:endParaRPr lang="en-US" altLang="ja-JP" sz="3200" b="1" dirty="0">
              <a:solidFill>
                <a:schemeClr val="accent6">
                  <a:lumMod val="75000"/>
                </a:schemeClr>
              </a:solidFill>
              <a:latin typeface="微软雅黑"/>
              <a:ea typeface="微软雅黑"/>
              <a:cs typeface="微软雅黑"/>
            </a:endParaRPr>
          </a:p>
        </p:txBody>
      </p:sp>
      <p:sp>
        <p:nvSpPr>
          <p:cNvPr id="30" name="AutoShape 4"/>
          <p:cNvSpPr>
            <a:spLocks noChangeArrowheads="1"/>
          </p:cNvSpPr>
          <p:nvPr/>
        </p:nvSpPr>
        <p:spPr bwMode="auto">
          <a:xfrm>
            <a:off x="0" y="838200"/>
            <a:ext cx="1403350" cy="457200"/>
          </a:xfrm>
          <a:prstGeom prst="homePlate">
            <a:avLst>
              <a:gd name="adj" fmla="val 59027"/>
            </a:avLst>
          </a:pr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fontAlgn="auto">
              <a:spcBef>
                <a:spcPts val="0"/>
              </a:spcBef>
              <a:spcAft>
                <a:spcPts val="0"/>
              </a:spcAft>
              <a:defRPr/>
            </a:pPr>
            <a:r>
              <a:rPr lang="zh-CN" altLang="en-US" dirty="0" smtClean="0">
                <a:solidFill>
                  <a:schemeClr val="bg1"/>
                </a:solidFill>
                <a:latin typeface="微软雅黑" pitchFamily="34" charset="-122"/>
                <a:ea typeface="微软雅黑" pitchFamily="34" charset="-122"/>
              </a:rPr>
              <a:t>板块管理</a:t>
            </a:r>
            <a:endParaRPr lang="en-US" altLang="ja-JP" dirty="0">
              <a:solidFill>
                <a:schemeClr val="bg1"/>
              </a:solidFill>
              <a:latin typeface="微软雅黑" pitchFamily="34" charset="-122"/>
              <a:ea typeface="微软雅黑" pitchFamily="34" charset="-122"/>
            </a:endParaRPr>
          </a:p>
        </p:txBody>
      </p:sp>
      <p:pic>
        <p:nvPicPr>
          <p:cNvPr id="7" name="图片 6"/>
          <p:cNvPicPr/>
          <p:nvPr/>
        </p:nvPicPr>
        <p:blipFill>
          <a:blip r:embed="rId2" cstate="print"/>
          <a:srcRect/>
          <a:stretch>
            <a:fillRect/>
          </a:stretch>
        </p:blipFill>
        <p:spPr bwMode="auto">
          <a:xfrm>
            <a:off x="1403648" y="1916832"/>
            <a:ext cx="5274310" cy="3079057"/>
          </a:xfrm>
          <a:prstGeom prst="rect">
            <a:avLst/>
          </a:prstGeom>
          <a:noFill/>
          <a:ln w="9525">
            <a:noFill/>
            <a:miter lim="800000"/>
            <a:headEnd/>
            <a:tailEnd/>
          </a:ln>
        </p:spPr>
      </p:pic>
      <p:sp>
        <p:nvSpPr>
          <p:cNvPr id="8" name="圆角矩形 7"/>
          <p:cNvSpPr/>
          <p:nvPr/>
        </p:nvSpPr>
        <p:spPr>
          <a:xfrm>
            <a:off x="2555776" y="2492896"/>
            <a:ext cx="1944216" cy="432048"/>
          </a:xfrm>
          <a:prstGeom prst="round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zh-CN" altLang="en-US" sz="1200" dirty="0" smtClean="0">
                <a:solidFill>
                  <a:schemeClr val="tx1"/>
                </a:solidFill>
              </a:rPr>
              <a:t>用户自定义板块列表</a:t>
            </a:r>
            <a:endParaRPr lang="zh-CN" altLang="en-US" sz="1200" dirty="0">
              <a:solidFill>
                <a:schemeClr val="tx1"/>
              </a:solidFill>
            </a:endParaRPr>
          </a:p>
        </p:txBody>
      </p:sp>
      <p:pic>
        <p:nvPicPr>
          <p:cNvPr id="9" name="图片 8"/>
          <p:cNvPicPr/>
          <p:nvPr/>
        </p:nvPicPr>
        <p:blipFill>
          <a:blip r:embed="rId3" cstate="print"/>
          <a:srcRect/>
          <a:stretch>
            <a:fillRect/>
          </a:stretch>
        </p:blipFill>
        <p:spPr bwMode="auto">
          <a:xfrm>
            <a:off x="3419872" y="3284984"/>
            <a:ext cx="4869403" cy="2269716"/>
          </a:xfrm>
          <a:prstGeom prst="rect">
            <a:avLst/>
          </a:prstGeom>
          <a:noFill/>
          <a:ln w="9525">
            <a:noFill/>
            <a:miter lim="800000"/>
            <a:headEnd/>
            <a:tailEnd/>
          </a:ln>
        </p:spPr>
      </p:pic>
      <p:sp>
        <p:nvSpPr>
          <p:cNvPr id="10" name="圆角矩形 9"/>
          <p:cNvSpPr/>
          <p:nvPr/>
        </p:nvSpPr>
        <p:spPr>
          <a:xfrm>
            <a:off x="4499992" y="4149080"/>
            <a:ext cx="936104" cy="360040"/>
          </a:xfrm>
          <a:prstGeom prst="round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zh-CN" altLang="en-US" sz="1200" dirty="0" smtClean="0">
                <a:solidFill>
                  <a:schemeClr val="tx1"/>
                </a:solidFill>
              </a:rPr>
              <a:t>新建板块</a:t>
            </a:r>
            <a:endParaRPr lang="zh-CN" altLang="en-US" sz="1200" dirty="0">
              <a:solidFill>
                <a:schemeClr val="tx1"/>
              </a:solidFill>
            </a:endParaRPr>
          </a:p>
        </p:txBody>
      </p:sp>
    </p:spTree>
    <p:extLst>
      <p:ext uri="{BB962C8B-B14F-4D97-AF65-F5344CB8AC3E}">
        <p14:creationId xmlns:p14="http://schemas.microsoft.com/office/powerpoint/2010/main" val="151423139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a:spLocks noChangeArrowheads="1"/>
          </p:cNvSpPr>
          <p:nvPr/>
        </p:nvSpPr>
        <p:spPr bwMode="auto">
          <a:xfrm>
            <a:off x="1500166" y="3429000"/>
            <a:ext cx="7129462" cy="815975"/>
          </a:xfrm>
          <a:prstGeom prst="rect">
            <a:avLst/>
          </a:prstGeom>
          <a:noFill/>
          <a:ln w="9525">
            <a:noFill/>
            <a:miter lim="800000"/>
            <a:headEnd/>
            <a:tailEnd/>
          </a:ln>
        </p:spPr>
        <p:txBody>
          <a:bodyPr anchor="ctr"/>
          <a:lstStyle/>
          <a:p>
            <a:pPr>
              <a:lnSpc>
                <a:spcPct val="75000"/>
              </a:lnSpc>
            </a:pPr>
            <a:r>
              <a:rPr lang="en-US" altLang="ko-KR" sz="5600" dirty="0">
                <a:solidFill>
                  <a:schemeClr val="tx1"/>
                </a:solidFill>
                <a:ea typeface="Gulim" pitchFamily="34" charset="-127"/>
                <a:cs typeface="Arial" pitchFamily="34" charset="0"/>
              </a:rPr>
              <a:t>THANK </a:t>
            </a:r>
            <a:r>
              <a:rPr lang="en-US" altLang="ko-KR" sz="5600" dirty="0">
                <a:solidFill>
                  <a:srgbClr val="FF6600"/>
                </a:solidFill>
                <a:ea typeface="Gulim" pitchFamily="34" charset="-127"/>
                <a:cs typeface="Arial" pitchFamily="34" charset="0"/>
              </a:rPr>
              <a:t>YOU</a:t>
            </a:r>
          </a:p>
        </p:txBody>
      </p:sp>
      <p:sp>
        <p:nvSpPr>
          <p:cNvPr id="4" name="TextBox 3"/>
          <p:cNvSpPr txBox="1"/>
          <p:nvPr/>
        </p:nvSpPr>
        <p:spPr>
          <a:xfrm>
            <a:off x="1619075" y="4085439"/>
            <a:ext cx="3057247" cy="584775"/>
          </a:xfrm>
          <a:prstGeom prst="rect">
            <a:avLst/>
          </a:prstGeom>
          <a:noFill/>
        </p:spPr>
        <p:txBody>
          <a:bodyPr wrap="none" rtlCol="0">
            <a:spAutoFit/>
          </a:bodyPr>
          <a:lstStyle/>
          <a:p>
            <a:r>
              <a:rPr lang="zh-CN" altLang="en-US" sz="3200" dirty="0" smtClean="0">
                <a:solidFill>
                  <a:schemeClr val="bg1">
                    <a:lumMod val="65000"/>
                  </a:schemeClr>
                </a:solidFill>
                <a:latin typeface="微软雅黑" pitchFamily="34" charset="-122"/>
                <a:ea typeface="微软雅黑" pitchFamily="34" charset="-122"/>
              </a:rPr>
              <a:t>期待与您的合作</a:t>
            </a:r>
            <a:endParaRPr lang="zh-CN" altLang="en-US" sz="3200" dirty="0">
              <a:solidFill>
                <a:schemeClr val="bg1">
                  <a:lumMod val="65000"/>
                </a:schemeClr>
              </a:solidFill>
              <a:latin typeface="微软雅黑" pitchFamily="34" charset="-122"/>
              <a:ea typeface="微软雅黑" pitchFamily="34" charset="-122"/>
            </a:endParaRPr>
          </a:p>
        </p:txBody>
      </p:sp>
      <p:pic>
        <p:nvPicPr>
          <p:cNvPr id="6" name="Picture 279" descr="3"/>
          <p:cNvPicPr>
            <a:picLocks noChangeAspect="1" noChangeArrowheads="1"/>
          </p:cNvPicPr>
          <p:nvPr/>
        </p:nvPicPr>
        <p:blipFill>
          <a:blip r:embed="rId2" cstate="print"/>
          <a:srcRect/>
          <a:stretch>
            <a:fillRect/>
          </a:stretch>
        </p:blipFill>
        <p:spPr bwMode="auto">
          <a:xfrm>
            <a:off x="1555328" y="1427293"/>
            <a:ext cx="4043362" cy="1992313"/>
          </a:xfrm>
          <a:prstGeom prst="rect">
            <a:avLst/>
          </a:prstGeom>
          <a:noFill/>
          <a:ln w="9525">
            <a:noFill/>
            <a:miter lim="800000"/>
            <a:headEnd/>
            <a:tailEnd/>
          </a:ln>
        </p:spPr>
      </p:pic>
    </p:spTree>
    <p:extLst>
      <p:ext uri="{BB962C8B-B14F-4D97-AF65-F5344CB8AC3E}">
        <p14:creationId xmlns:p14="http://schemas.microsoft.com/office/powerpoint/2010/main" val="2289116586"/>
      </p:ext>
    </p:extLst>
  </p:cSld>
  <p:clrMapOvr>
    <a:masterClrMapping/>
  </p:clrMapOvr>
  <p:transition>
    <p:dissolv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noChangeArrowheads="1"/>
          </p:cNvPicPr>
          <p:nvPr/>
        </p:nvPicPr>
        <p:blipFill>
          <a:blip r:embed="rId2" cstate="print"/>
          <a:srcRect/>
          <a:stretch>
            <a:fillRect/>
          </a:stretch>
        </p:blipFill>
        <p:spPr bwMode="auto">
          <a:xfrm>
            <a:off x="0" y="6602522"/>
            <a:ext cx="9144000" cy="255478"/>
          </a:xfrm>
          <a:prstGeom prst="rect">
            <a:avLst/>
          </a:prstGeom>
          <a:noFill/>
          <a:ln w="9525">
            <a:noFill/>
            <a:miter lim="800000"/>
            <a:headEnd/>
            <a:tailEnd/>
          </a:ln>
          <a:effectLst/>
        </p:spPr>
      </p:pic>
      <p:sp>
        <p:nvSpPr>
          <p:cNvPr id="16" name="矩形 15"/>
          <p:cNvSpPr/>
          <p:nvPr/>
        </p:nvSpPr>
        <p:spPr>
          <a:xfrm>
            <a:off x="133724" y="116632"/>
            <a:ext cx="8073676" cy="707886"/>
          </a:xfrm>
          <a:prstGeom prst="rect">
            <a:avLst/>
          </a:prstGeom>
        </p:spPr>
        <p:txBody>
          <a:bodyPr wrap="square">
            <a:spAutoFit/>
          </a:bodyPr>
          <a:lstStyle/>
          <a:p>
            <a:pPr eaLnBrk="0" hangingPunct="0"/>
            <a:r>
              <a:rPr lang="zh-CN" altLang="en-US" sz="4000" b="1" dirty="0" smtClean="0">
                <a:solidFill>
                  <a:schemeClr val="accent6">
                    <a:lumMod val="75000"/>
                  </a:schemeClr>
                </a:solidFill>
                <a:latin typeface="微软雅黑" panose="020B0503020204020204" pitchFamily="34" charset="-122"/>
                <a:ea typeface="微软雅黑" panose="020B0503020204020204" pitchFamily="34" charset="-122"/>
              </a:rPr>
              <a:t>产品简介－</a:t>
            </a:r>
            <a:r>
              <a:rPr lang="zh-CN" altLang="en-US" sz="2400" b="1" dirty="0" smtClean="0">
                <a:solidFill>
                  <a:schemeClr val="accent6">
                    <a:lumMod val="75000"/>
                  </a:schemeClr>
                </a:solidFill>
                <a:latin typeface="微软雅黑" panose="020B0503020204020204" pitchFamily="34" charset="-122"/>
                <a:ea typeface="微软雅黑" panose="020B0503020204020204" pitchFamily="34" charset="-122"/>
              </a:rPr>
              <a:t>宽数据及宽研究</a:t>
            </a:r>
            <a:endParaRPr lang="en-US" altLang="zh-CN" sz="2400" b="1" dirty="0">
              <a:solidFill>
                <a:schemeClr val="accent6">
                  <a:lumMod val="75000"/>
                </a:schemeClr>
              </a:solidFill>
              <a:latin typeface="微软雅黑" panose="020B0503020204020204" pitchFamily="34" charset="-122"/>
              <a:ea typeface="微软雅黑" panose="020B0503020204020204" pitchFamily="34" charset="-122"/>
            </a:endParaRPr>
          </a:p>
        </p:txBody>
      </p:sp>
      <p:cxnSp>
        <p:nvCxnSpPr>
          <p:cNvPr id="21" name="直接连接符 20"/>
          <p:cNvCxnSpPr/>
          <p:nvPr/>
        </p:nvCxnSpPr>
        <p:spPr>
          <a:xfrm>
            <a:off x="1214414" y="823724"/>
            <a:ext cx="6715172" cy="1588"/>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7" name="矩形 16"/>
          <p:cNvSpPr/>
          <p:nvPr/>
        </p:nvSpPr>
        <p:spPr>
          <a:xfrm>
            <a:off x="1357290" y="2000240"/>
            <a:ext cx="6500858" cy="872034"/>
          </a:xfrm>
          <a:prstGeom prst="rect">
            <a:avLst/>
          </a:prstGeom>
        </p:spPr>
        <p:txBody>
          <a:bodyPr wrap="square">
            <a:spAutoFit/>
          </a:bodyPr>
          <a:lstStyle/>
          <a:p>
            <a:pPr>
              <a:lnSpc>
                <a:spcPct val="150000"/>
              </a:lnSpc>
            </a:pPr>
            <a:r>
              <a:rPr lang="en-US" altLang="zh-CN" dirty="0" smtClean="0"/>
              <a:t>.</a:t>
            </a:r>
          </a:p>
          <a:p>
            <a:pPr>
              <a:lnSpc>
                <a:spcPct val="150000"/>
              </a:lnSpc>
            </a:pPr>
            <a:endParaRPr lang="en-US" altLang="zh-CN" dirty="0" smtClean="0"/>
          </a:p>
        </p:txBody>
      </p:sp>
      <p:sp>
        <p:nvSpPr>
          <p:cNvPr id="18" name="Text Box 175"/>
          <p:cNvSpPr txBox="1">
            <a:spLocks noChangeArrowheads="1"/>
          </p:cNvSpPr>
          <p:nvPr/>
        </p:nvSpPr>
        <p:spPr bwMode="auto">
          <a:xfrm>
            <a:off x="151826" y="877140"/>
            <a:ext cx="8604250" cy="523220"/>
          </a:xfrm>
          <a:prstGeom prst="rect">
            <a:avLst/>
          </a:prstGeom>
          <a:noFill/>
          <a:ln w="57150" cmpd="thickThin">
            <a:noFill/>
            <a:miter lim="800000"/>
            <a:headEnd/>
            <a:tailEnd/>
          </a:ln>
        </p:spPr>
        <p:txBody>
          <a:bodyPr>
            <a:spAutoFit/>
          </a:bodyPr>
          <a:lstStyle>
            <a:defPPr>
              <a:defRPr lang="zh-CN"/>
            </a:defPPr>
            <a:lvl1pPr algn="l" rtl="0" fontAlgn="base">
              <a:spcBef>
                <a:spcPct val="0"/>
              </a:spcBef>
              <a:spcAft>
                <a:spcPct val="0"/>
              </a:spcAft>
              <a:defRPr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宋体" charset="-122"/>
                <a:cs typeface="+mn-cs"/>
              </a:defRPr>
            </a:lvl2pPr>
            <a:lvl3pPr marL="914400" algn="l" rtl="0" fontAlgn="base">
              <a:spcBef>
                <a:spcPct val="0"/>
              </a:spcBef>
              <a:spcAft>
                <a:spcPct val="0"/>
              </a:spcAft>
              <a:defRPr kern="1200">
                <a:solidFill>
                  <a:schemeClr val="tx1"/>
                </a:solidFill>
                <a:latin typeface="Arial" charset="0"/>
                <a:ea typeface="宋体" charset="-122"/>
                <a:cs typeface="+mn-cs"/>
              </a:defRPr>
            </a:lvl3pPr>
            <a:lvl4pPr marL="1371600" algn="l" rtl="0" fontAlgn="base">
              <a:spcBef>
                <a:spcPct val="0"/>
              </a:spcBef>
              <a:spcAft>
                <a:spcPct val="0"/>
              </a:spcAft>
              <a:defRPr kern="1200">
                <a:solidFill>
                  <a:schemeClr val="tx1"/>
                </a:solidFill>
                <a:latin typeface="Arial" charset="0"/>
                <a:ea typeface="宋体" charset="-122"/>
                <a:cs typeface="+mn-cs"/>
              </a:defRPr>
            </a:lvl4pPr>
            <a:lvl5pPr marL="1828800" algn="l"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a:lstStyle>
          <a:p>
            <a:pPr>
              <a:spcBef>
                <a:spcPct val="50000"/>
              </a:spcBef>
            </a:pPr>
            <a:r>
              <a:rPr lang="en-US" altLang="zh-CN" sz="1400" b="1" dirty="0" smtClean="0">
                <a:latin typeface="微软雅黑"/>
                <a:ea typeface="微软雅黑"/>
                <a:cs typeface="微软雅黑"/>
              </a:rPr>
              <a:t>NT </a:t>
            </a:r>
            <a:r>
              <a:rPr lang="zh-CN" altLang="en-US" sz="1400" b="1" dirty="0" smtClean="0">
                <a:latin typeface="微软雅黑"/>
                <a:ea typeface="微软雅黑"/>
                <a:cs typeface="微软雅黑"/>
              </a:rPr>
              <a:t>是一款结合</a:t>
            </a:r>
            <a:r>
              <a:rPr lang="en-US" altLang="en-US" sz="1400" b="1" dirty="0" smtClean="0">
                <a:latin typeface="微软雅黑"/>
                <a:ea typeface="微软雅黑"/>
                <a:cs typeface="微软雅黑"/>
              </a:rPr>
              <a:t>GTA </a:t>
            </a:r>
            <a:r>
              <a:rPr lang="zh-CN" altLang="en-US" sz="1400" b="1" dirty="0">
                <a:latin typeface="微软雅黑"/>
                <a:ea typeface="微软雅黑"/>
                <a:cs typeface="微软雅黑"/>
              </a:rPr>
              <a:t>丰富的</a:t>
            </a:r>
            <a:r>
              <a:rPr lang="zh-CN" altLang="en-US" sz="1400" b="1" dirty="0" smtClean="0">
                <a:latin typeface="微软雅黑"/>
                <a:ea typeface="微软雅黑"/>
                <a:cs typeface="微软雅黑"/>
              </a:rPr>
              <a:t>数据库优势以及</a:t>
            </a:r>
            <a:r>
              <a:rPr lang="en-US" altLang="zh-CN" sz="1400" b="1" dirty="0">
                <a:latin typeface="微软雅黑"/>
                <a:ea typeface="微软雅黑"/>
                <a:cs typeface="微软雅黑"/>
              </a:rPr>
              <a:t>Quick</a:t>
            </a:r>
            <a:r>
              <a:rPr lang="zh-CN" altLang="en-US" sz="1400" b="1" dirty="0">
                <a:latin typeface="微软雅黑"/>
                <a:ea typeface="微软雅黑"/>
                <a:cs typeface="微软雅黑"/>
              </a:rPr>
              <a:t>公司</a:t>
            </a:r>
            <a:r>
              <a:rPr lang="zh-CN" altLang="en-US" sz="1400" b="1" dirty="0" smtClean="0">
                <a:latin typeface="微软雅黑"/>
                <a:ea typeface="微软雅黑"/>
                <a:cs typeface="微软雅黑"/>
              </a:rPr>
              <a:t>的先进的深度分析功能模块</a:t>
            </a:r>
            <a:r>
              <a:rPr lang="en-US" altLang="zh-CN" sz="1400" b="1" dirty="0" smtClean="0">
                <a:latin typeface="微软雅黑"/>
                <a:ea typeface="微软雅黑"/>
                <a:cs typeface="微软雅黑"/>
              </a:rPr>
              <a:t>, </a:t>
            </a:r>
            <a:r>
              <a:rPr lang="zh-CN" altLang="en-US" sz="1400" b="1" dirty="0" smtClean="0">
                <a:latin typeface="微软雅黑"/>
                <a:ea typeface="微软雅黑"/>
                <a:cs typeface="微软雅黑"/>
              </a:rPr>
              <a:t>为用户提供精准，及时， 富有量化特色的资讯终端</a:t>
            </a:r>
            <a:r>
              <a:rPr lang="en-US" altLang="en-US" sz="1400" b="1" dirty="0" smtClean="0">
                <a:latin typeface="微软雅黑"/>
                <a:ea typeface="微软雅黑"/>
                <a:cs typeface="微软雅黑"/>
              </a:rPr>
              <a:t> </a:t>
            </a:r>
            <a:r>
              <a:rPr lang="zh-CN" altLang="en-US" sz="1400" dirty="0" smtClean="0">
                <a:latin typeface="微软雅黑"/>
                <a:ea typeface="微软雅黑"/>
                <a:cs typeface="微软雅黑"/>
              </a:rPr>
              <a:t>。</a:t>
            </a:r>
            <a:endParaRPr lang="en-US" altLang="en-US" sz="1400" dirty="0">
              <a:latin typeface="微软雅黑"/>
              <a:ea typeface="微软雅黑"/>
              <a:cs typeface="微软雅黑"/>
            </a:endParaRPr>
          </a:p>
        </p:txBody>
      </p:sp>
      <p:sp>
        <p:nvSpPr>
          <p:cNvPr id="19" name="AutoShape 41"/>
          <p:cNvSpPr>
            <a:spLocks noChangeArrowheads="1"/>
          </p:cNvSpPr>
          <p:nvPr/>
        </p:nvSpPr>
        <p:spPr bwMode="auto">
          <a:xfrm>
            <a:off x="157430" y="1469921"/>
            <a:ext cx="8877617" cy="395287"/>
          </a:xfrm>
          <a:prstGeom prst="roundRect">
            <a:avLst>
              <a:gd name="adj" fmla="val 0"/>
            </a:avLst>
          </a:prstGeom>
          <a:solidFill>
            <a:schemeClr val="tx1"/>
          </a:solidFill>
          <a:ln w="9525">
            <a:noFill/>
            <a:round/>
            <a:headEnd/>
            <a:tailEnd/>
          </a:ln>
        </p:spPr>
        <p:txBody>
          <a:bodyPr wrap="none" anchor="ctr"/>
          <a:lstStyle>
            <a:defPPr>
              <a:defRPr lang="zh-CN"/>
            </a:defPPr>
            <a:lvl1pPr algn="l" rtl="0" fontAlgn="base">
              <a:spcBef>
                <a:spcPct val="0"/>
              </a:spcBef>
              <a:spcAft>
                <a:spcPct val="0"/>
              </a:spcAft>
              <a:defRPr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宋体" charset="-122"/>
                <a:cs typeface="+mn-cs"/>
              </a:defRPr>
            </a:lvl2pPr>
            <a:lvl3pPr marL="914400" algn="l" rtl="0" fontAlgn="base">
              <a:spcBef>
                <a:spcPct val="0"/>
              </a:spcBef>
              <a:spcAft>
                <a:spcPct val="0"/>
              </a:spcAft>
              <a:defRPr kern="1200">
                <a:solidFill>
                  <a:schemeClr val="tx1"/>
                </a:solidFill>
                <a:latin typeface="Arial" charset="0"/>
                <a:ea typeface="宋体" charset="-122"/>
                <a:cs typeface="+mn-cs"/>
              </a:defRPr>
            </a:lvl3pPr>
            <a:lvl4pPr marL="1371600" algn="l" rtl="0" fontAlgn="base">
              <a:spcBef>
                <a:spcPct val="0"/>
              </a:spcBef>
              <a:spcAft>
                <a:spcPct val="0"/>
              </a:spcAft>
              <a:defRPr kern="1200">
                <a:solidFill>
                  <a:schemeClr val="tx1"/>
                </a:solidFill>
                <a:latin typeface="Arial" charset="0"/>
                <a:ea typeface="宋体" charset="-122"/>
                <a:cs typeface="+mn-cs"/>
              </a:defRPr>
            </a:lvl4pPr>
            <a:lvl5pPr marL="1828800" algn="l"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a:lstStyle>
          <a:p>
            <a:pPr algn="ctr"/>
            <a:endParaRPr lang="en-US" altLang="ja-JP" sz="1200" b="1" dirty="0">
              <a:solidFill>
                <a:schemeClr val="bg1"/>
              </a:solidFill>
              <a:latin typeface="微软雅黑" panose="020B0503020204020204" pitchFamily="34" charset="-122"/>
              <a:ea typeface="微软雅黑" panose="020B0503020204020204" pitchFamily="34" charset="-122"/>
            </a:endParaRPr>
          </a:p>
        </p:txBody>
      </p:sp>
      <p:sp>
        <p:nvSpPr>
          <p:cNvPr id="20" name="Rectangle 165"/>
          <p:cNvSpPr>
            <a:spLocks noChangeArrowheads="1"/>
          </p:cNvSpPr>
          <p:nvPr/>
        </p:nvSpPr>
        <p:spPr bwMode="auto">
          <a:xfrm>
            <a:off x="207960" y="2081322"/>
            <a:ext cx="3513138" cy="3185487"/>
          </a:xfrm>
          <a:prstGeom prst="rect">
            <a:avLst/>
          </a:prstGeom>
          <a:noFill/>
          <a:ln w="9525">
            <a:noFill/>
            <a:miter lim="800000"/>
            <a:headEnd/>
            <a:tailEnd/>
          </a:ln>
        </p:spPr>
        <p:txBody>
          <a:bodyPr anchor="ctr">
            <a:spAutoFit/>
          </a:bodyPr>
          <a:lstStyle>
            <a:defPPr>
              <a:defRPr lang="zh-CN"/>
            </a:defPPr>
            <a:lvl1pPr algn="l" rtl="0" fontAlgn="base">
              <a:spcBef>
                <a:spcPct val="0"/>
              </a:spcBef>
              <a:spcAft>
                <a:spcPct val="0"/>
              </a:spcAft>
              <a:defRPr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宋体" charset="-122"/>
                <a:cs typeface="+mn-cs"/>
              </a:defRPr>
            </a:lvl2pPr>
            <a:lvl3pPr marL="914400" algn="l" rtl="0" fontAlgn="base">
              <a:spcBef>
                <a:spcPct val="0"/>
              </a:spcBef>
              <a:spcAft>
                <a:spcPct val="0"/>
              </a:spcAft>
              <a:defRPr kern="1200">
                <a:solidFill>
                  <a:schemeClr val="tx1"/>
                </a:solidFill>
                <a:latin typeface="Arial" charset="0"/>
                <a:ea typeface="宋体" charset="-122"/>
                <a:cs typeface="+mn-cs"/>
              </a:defRPr>
            </a:lvl3pPr>
            <a:lvl4pPr marL="1371600" algn="l" rtl="0" fontAlgn="base">
              <a:spcBef>
                <a:spcPct val="0"/>
              </a:spcBef>
              <a:spcAft>
                <a:spcPct val="0"/>
              </a:spcAft>
              <a:defRPr kern="1200">
                <a:solidFill>
                  <a:schemeClr val="tx1"/>
                </a:solidFill>
                <a:latin typeface="Arial" charset="0"/>
                <a:ea typeface="宋体" charset="-122"/>
                <a:cs typeface="+mn-cs"/>
              </a:defRPr>
            </a:lvl4pPr>
            <a:lvl5pPr marL="1828800" algn="l"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a:lstStyle>
          <a:p>
            <a:pPr>
              <a:lnSpc>
                <a:spcPct val="150000"/>
              </a:lnSpc>
              <a:buFont typeface="MS UI Gothic" pitchFamily="34" charset="-128"/>
              <a:buNone/>
              <a:tabLst>
                <a:tab pos="228600" algn="l"/>
              </a:tabLst>
            </a:pPr>
            <a:r>
              <a:rPr lang="en-US" altLang="en-US" sz="1400" dirty="0" smtClean="0">
                <a:latin typeface="微软雅黑"/>
                <a:ea typeface="微软雅黑"/>
                <a:cs typeface="Times New Roman" pitchFamily="18" charset="0"/>
              </a:rPr>
              <a:t>◆</a:t>
            </a:r>
            <a:r>
              <a:rPr lang="zh-CN" altLang="en-US" sz="1400" dirty="0" smtClean="0">
                <a:latin typeface="微软雅黑"/>
                <a:ea typeface="微软雅黑"/>
                <a:cs typeface="Times New Roman" pitchFamily="18" charset="0"/>
              </a:rPr>
              <a:t>高</a:t>
            </a:r>
            <a:r>
              <a:rPr lang="zh-CN" altLang="en-US" sz="1400" dirty="0">
                <a:latin typeface="微软雅黑"/>
                <a:ea typeface="微软雅黑"/>
                <a:cs typeface="Times New Roman" pitchFamily="18" charset="0"/>
              </a:rPr>
              <a:t>水准的</a:t>
            </a:r>
            <a:r>
              <a:rPr lang="zh-CN" altLang="en-US" sz="1400" dirty="0" smtClean="0">
                <a:latin typeface="微软雅黑"/>
                <a:ea typeface="微软雅黑"/>
                <a:cs typeface="Times New Roman" pitchFamily="18" charset="0"/>
              </a:rPr>
              <a:t>分析工具</a:t>
            </a:r>
            <a:endParaRPr lang="en-US" altLang="en-US" sz="1000" dirty="0">
              <a:latin typeface="微软雅黑"/>
              <a:ea typeface="微软雅黑"/>
              <a:cs typeface="Times New Roman" pitchFamily="18" charset="0"/>
            </a:endParaRPr>
          </a:p>
          <a:p>
            <a:pPr>
              <a:lnSpc>
                <a:spcPct val="150000"/>
              </a:lnSpc>
              <a:buFont typeface="MS UI Gothic" pitchFamily="34" charset="-128"/>
              <a:buNone/>
              <a:tabLst>
                <a:tab pos="228600" algn="l"/>
              </a:tabLst>
            </a:pPr>
            <a:r>
              <a:rPr lang="en-US" altLang="zh-CN" sz="1000" dirty="0" smtClean="0">
                <a:solidFill>
                  <a:srgbClr val="FF0000"/>
                </a:solidFill>
                <a:latin typeface="微软雅黑"/>
                <a:ea typeface="微软雅黑"/>
                <a:cs typeface="Times New Roman" pitchFamily="18" charset="0"/>
              </a:rPr>
              <a:t>NT</a:t>
            </a:r>
            <a:r>
              <a:rPr lang="zh-CN" altLang="en-US" sz="1000" dirty="0">
                <a:latin typeface="微软雅黑"/>
                <a:ea typeface="微软雅黑"/>
                <a:cs typeface="Times New Roman" pitchFamily="18" charset="0"/>
              </a:rPr>
              <a:t>作为一种具备多种多样的目的匹配型，决策型的辅助工具</a:t>
            </a:r>
            <a:r>
              <a:rPr lang="zh-CN" altLang="en-US" sz="1000" dirty="0" smtClean="0">
                <a:latin typeface="微软雅黑"/>
                <a:ea typeface="微软雅黑"/>
                <a:cs typeface="Times New Roman" pitchFamily="18" charset="0"/>
              </a:rPr>
              <a:t>，其中包括因子回测， 区间回测及筛选等分析功能，  为用户提供多维度专项分析工具等</a:t>
            </a:r>
            <a:r>
              <a:rPr lang="zh-CN" altLang="en-US" sz="1000" dirty="0">
                <a:latin typeface="微软雅黑"/>
                <a:ea typeface="微软雅黑"/>
                <a:cs typeface="Times New Roman" pitchFamily="18" charset="0"/>
              </a:rPr>
              <a:t>。另外，对于组合监督功能，它可以同时具备事件监督及风险分析功能。</a:t>
            </a:r>
            <a:endParaRPr lang="en-US" altLang="zh-CN" sz="1000" dirty="0">
              <a:latin typeface="微软雅黑"/>
              <a:ea typeface="微软雅黑"/>
              <a:cs typeface="Times New Roman" pitchFamily="18" charset="0"/>
            </a:endParaRPr>
          </a:p>
          <a:p>
            <a:pPr>
              <a:lnSpc>
                <a:spcPct val="150000"/>
              </a:lnSpc>
              <a:buFont typeface="MS UI Gothic" pitchFamily="34" charset="-128"/>
              <a:buNone/>
              <a:tabLst>
                <a:tab pos="228600" algn="l"/>
              </a:tabLst>
            </a:pPr>
            <a:endParaRPr lang="en-US" altLang="en-US" sz="1000" dirty="0">
              <a:latin typeface="微软雅黑"/>
              <a:ea typeface="微软雅黑"/>
              <a:cs typeface="Times New Roman" pitchFamily="18" charset="0"/>
            </a:endParaRPr>
          </a:p>
          <a:p>
            <a:pPr>
              <a:lnSpc>
                <a:spcPct val="150000"/>
              </a:lnSpc>
              <a:buFont typeface="MS UI Gothic" pitchFamily="34" charset="-128"/>
              <a:buNone/>
              <a:tabLst>
                <a:tab pos="228600" algn="l"/>
              </a:tabLst>
            </a:pPr>
            <a:r>
              <a:rPr lang="en-US" altLang="en-US" sz="1400" dirty="0">
                <a:latin typeface="微软雅黑"/>
                <a:ea typeface="微软雅黑"/>
                <a:cs typeface="Times New Roman" pitchFamily="18" charset="0"/>
              </a:rPr>
              <a:t>◆</a:t>
            </a:r>
            <a:r>
              <a:rPr lang="zh-CN" altLang="en-US" sz="1400" dirty="0">
                <a:latin typeface="微软雅黑"/>
                <a:ea typeface="微软雅黑"/>
                <a:cs typeface="Times New Roman" pitchFamily="18" charset="0"/>
              </a:rPr>
              <a:t>丰富及高可靠性数据库</a:t>
            </a:r>
            <a:endParaRPr lang="en-US" altLang="en-US" sz="1400" dirty="0">
              <a:latin typeface="微软雅黑"/>
              <a:ea typeface="微软雅黑"/>
              <a:cs typeface="Times New Roman" pitchFamily="18" charset="0"/>
            </a:endParaRPr>
          </a:p>
          <a:p>
            <a:pPr>
              <a:lnSpc>
                <a:spcPct val="150000"/>
              </a:lnSpc>
              <a:buFont typeface="MS UI Gothic" pitchFamily="34" charset="-128"/>
              <a:buNone/>
              <a:tabLst>
                <a:tab pos="228600" algn="l"/>
              </a:tabLst>
            </a:pPr>
            <a:r>
              <a:rPr lang="en-US" altLang="en-US" sz="1000" dirty="0">
                <a:latin typeface="微软雅黑"/>
                <a:ea typeface="微软雅黑"/>
                <a:cs typeface="Times New Roman" pitchFamily="18" charset="0"/>
              </a:rPr>
              <a:t>　</a:t>
            </a:r>
            <a:r>
              <a:rPr lang="en-US" altLang="en-US" sz="1000" dirty="0">
                <a:solidFill>
                  <a:srgbClr val="FF0000"/>
                </a:solidFill>
                <a:latin typeface="微软雅黑"/>
                <a:ea typeface="微软雅黑"/>
                <a:cs typeface="Times New Roman" pitchFamily="18" charset="0"/>
              </a:rPr>
              <a:t>NT</a:t>
            </a:r>
            <a:r>
              <a:rPr lang="zh-CN" altLang="en-US" sz="1000" dirty="0">
                <a:latin typeface="微软雅黑"/>
                <a:ea typeface="微软雅黑"/>
                <a:cs typeface="Times New Roman" pitchFamily="18" charset="0"/>
              </a:rPr>
              <a:t>是覆盖了一般国内国外经济统计的</a:t>
            </a:r>
            <a:r>
              <a:rPr lang="zh-CN" altLang="en-US" sz="1000" dirty="0" smtClean="0">
                <a:latin typeface="微软雅黑"/>
                <a:ea typeface="微软雅黑"/>
                <a:cs typeface="Times New Roman" pitchFamily="18" charset="0"/>
              </a:rPr>
              <a:t>市场数据， 资讯</a:t>
            </a:r>
            <a:endParaRPr lang="en-US" altLang="zh-CN" sz="1000" dirty="0" smtClean="0">
              <a:latin typeface="微软雅黑"/>
              <a:ea typeface="微软雅黑"/>
              <a:cs typeface="Times New Roman" pitchFamily="18" charset="0"/>
            </a:endParaRPr>
          </a:p>
          <a:p>
            <a:pPr>
              <a:lnSpc>
                <a:spcPct val="150000"/>
              </a:lnSpc>
              <a:buFont typeface="MS UI Gothic" pitchFamily="34" charset="-128"/>
              <a:buNone/>
              <a:tabLst>
                <a:tab pos="228600" algn="l"/>
              </a:tabLst>
            </a:pPr>
            <a:endParaRPr lang="en-US" altLang="en-US" sz="1000" dirty="0">
              <a:latin typeface="微软雅黑"/>
              <a:ea typeface="微软雅黑"/>
              <a:cs typeface="Times New Roman" pitchFamily="18" charset="0"/>
            </a:endParaRPr>
          </a:p>
          <a:p>
            <a:pPr>
              <a:lnSpc>
                <a:spcPct val="150000"/>
              </a:lnSpc>
              <a:buFont typeface="MS UI Gothic" pitchFamily="34" charset="-128"/>
              <a:buNone/>
              <a:tabLst>
                <a:tab pos="228600" algn="l"/>
              </a:tabLst>
            </a:pPr>
            <a:endParaRPr lang="en-US" altLang="en-US" sz="1000" dirty="0">
              <a:latin typeface="微软雅黑"/>
              <a:ea typeface="微软雅黑"/>
              <a:cs typeface="Times New Roman" pitchFamily="18" charset="0"/>
            </a:endParaRPr>
          </a:p>
          <a:p>
            <a:pPr>
              <a:lnSpc>
                <a:spcPct val="150000"/>
              </a:lnSpc>
              <a:buFont typeface="MS UI Gothic" pitchFamily="34" charset="-128"/>
              <a:buNone/>
              <a:tabLst>
                <a:tab pos="228600" algn="l"/>
              </a:tabLst>
            </a:pPr>
            <a:r>
              <a:rPr lang="en-US" altLang="en-US" sz="1400" dirty="0">
                <a:latin typeface="微软雅黑"/>
                <a:ea typeface="微软雅黑"/>
                <a:cs typeface="Times New Roman" pitchFamily="18" charset="0"/>
              </a:rPr>
              <a:t>◆ </a:t>
            </a:r>
            <a:r>
              <a:rPr lang="zh-CN" altLang="en-US" sz="1400" dirty="0" smtClean="0">
                <a:latin typeface="微软雅黑"/>
                <a:ea typeface="微软雅黑"/>
                <a:cs typeface="Times New Roman" pitchFamily="18" charset="0"/>
              </a:rPr>
              <a:t>快速及多维数据</a:t>
            </a:r>
            <a:r>
              <a:rPr lang="zh-CN" altLang="en-US" sz="1400" dirty="0">
                <a:latin typeface="微软雅黑"/>
                <a:ea typeface="微软雅黑"/>
                <a:cs typeface="Times New Roman" pitchFamily="18" charset="0"/>
              </a:rPr>
              <a:t>下载</a:t>
            </a:r>
            <a:endParaRPr lang="en-US" altLang="en-US" sz="1400" dirty="0">
              <a:latin typeface="微软雅黑"/>
              <a:ea typeface="微软雅黑"/>
              <a:cs typeface="Times New Roman" pitchFamily="18" charset="0"/>
            </a:endParaRPr>
          </a:p>
          <a:p>
            <a:pPr>
              <a:lnSpc>
                <a:spcPct val="150000"/>
              </a:lnSpc>
              <a:buFont typeface="MS UI Gothic" pitchFamily="34" charset="-128"/>
              <a:buNone/>
              <a:tabLst>
                <a:tab pos="228600" algn="l"/>
              </a:tabLst>
            </a:pPr>
            <a:r>
              <a:rPr lang="en-US" altLang="en-US" sz="1000" dirty="0">
                <a:latin typeface="微软雅黑"/>
                <a:ea typeface="微软雅黑"/>
                <a:cs typeface="Times New Roman" pitchFamily="18" charset="0"/>
              </a:rPr>
              <a:t>　</a:t>
            </a:r>
            <a:r>
              <a:rPr lang="en-US" altLang="en-US" sz="1000" dirty="0">
                <a:solidFill>
                  <a:srgbClr val="FF0000"/>
                </a:solidFill>
                <a:latin typeface="微软雅黑"/>
                <a:ea typeface="微软雅黑"/>
                <a:cs typeface="Times New Roman" pitchFamily="18" charset="0"/>
              </a:rPr>
              <a:t>NT</a:t>
            </a:r>
            <a:r>
              <a:rPr lang="zh-CN" altLang="en-US" sz="1000" dirty="0">
                <a:latin typeface="微软雅黑"/>
                <a:ea typeface="微软雅黑"/>
                <a:cs typeface="Times New Roman" pitchFamily="18" charset="0"/>
              </a:rPr>
              <a:t>可以快速下载大量数据，简单的操作，数据易得。</a:t>
            </a:r>
            <a:r>
              <a:rPr lang="ja-JP" altLang="en-US" sz="1200" dirty="0">
                <a:latin typeface="微软雅黑"/>
                <a:ea typeface="微软雅黑"/>
                <a:cs typeface="Times New Roman" pitchFamily="18" charset="0"/>
              </a:rPr>
              <a:t>　　　　　　　　　　　　　　　　　        　　　　　</a:t>
            </a:r>
          </a:p>
        </p:txBody>
      </p:sp>
      <p:pic>
        <p:nvPicPr>
          <p:cNvPr id="23" name="Picture 38"/>
          <p:cNvPicPr>
            <a:picLocks noChangeAspect="1" noChangeArrowheads="1"/>
          </p:cNvPicPr>
          <p:nvPr/>
        </p:nvPicPr>
        <p:blipFill>
          <a:blip r:embed="rId3" cstate="print"/>
          <a:srcRect/>
          <a:stretch>
            <a:fillRect/>
          </a:stretch>
        </p:blipFill>
        <p:spPr bwMode="auto">
          <a:xfrm>
            <a:off x="3995935" y="2000240"/>
            <a:ext cx="5005219" cy="394780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p:cNvPicPr>
            <a:picLocks noChangeAspect="1" noChangeArrowheads="1"/>
          </p:cNvPicPr>
          <p:nvPr/>
        </p:nvPicPr>
        <p:blipFill>
          <a:blip r:embed="rId2" cstate="print"/>
          <a:srcRect/>
          <a:stretch>
            <a:fillRect/>
          </a:stretch>
        </p:blipFill>
        <p:spPr bwMode="auto">
          <a:xfrm>
            <a:off x="0" y="6602522"/>
            <a:ext cx="9144000" cy="255478"/>
          </a:xfrm>
          <a:prstGeom prst="rect">
            <a:avLst/>
          </a:prstGeom>
          <a:noFill/>
          <a:ln w="9525">
            <a:noFill/>
            <a:miter lim="800000"/>
            <a:headEnd/>
            <a:tailEnd/>
          </a:ln>
          <a:effectLst/>
        </p:spPr>
      </p:pic>
      <p:sp>
        <p:nvSpPr>
          <p:cNvPr id="16" name="矩形 15"/>
          <p:cNvSpPr/>
          <p:nvPr/>
        </p:nvSpPr>
        <p:spPr>
          <a:xfrm>
            <a:off x="133724" y="116632"/>
            <a:ext cx="8073676" cy="707886"/>
          </a:xfrm>
          <a:prstGeom prst="rect">
            <a:avLst/>
          </a:prstGeom>
        </p:spPr>
        <p:txBody>
          <a:bodyPr wrap="square">
            <a:spAutoFit/>
          </a:bodyPr>
          <a:lstStyle/>
          <a:p>
            <a:pPr eaLnBrk="0" hangingPunct="0"/>
            <a:r>
              <a:rPr lang="zh-CN" altLang="en-US" sz="4000" b="1" dirty="0" smtClean="0">
                <a:solidFill>
                  <a:schemeClr val="accent6">
                    <a:lumMod val="75000"/>
                  </a:schemeClr>
                </a:solidFill>
                <a:latin typeface="微软雅黑" panose="020B0503020204020204" pitchFamily="34" charset="-122"/>
                <a:ea typeface="微软雅黑" panose="020B0503020204020204" pitchFamily="34" charset="-122"/>
              </a:rPr>
              <a:t>目标客户</a:t>
            </a:r>
            <a:endParaRPr lang="en-US" altLang="zh-CN" sz="2400" b="1" dirty="0">
              <a:solidFill>
                <a:schemeClr val="accent6">
                  <a:lumMod val="75000"/>
                </a:schemeClr>
              </a:solidFill>
              <a:latin typeface="微软雅黑" panose="020B0503020204020204" pitchFamily="34" charset="-122"/>
              <a:ea typeface="微软雅黑" panose="020B0503020204020204" pitchFamily="34" charset="-122"/>
            </a:endParaRPr>
          </a:p>
        </p:txBody>
      </p:sp>
      <p:cxnSp>
        <p:nvCxnSpPr>
          <p:cNvPr id="21" name="直接连接符 20"/>
          <p:cNvCxnSpPr/>
          <p:nvPr/>
        </p:nvCxnSpPr>
        <p:spPr>
          <a:xfrm>
            <a:off x="1214414" y="823724"/>
            <a:ext cx="6715172" cy="1588"/>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7" name="矩形 16"/>
          <p:cNvSpPr/>
          <p:nvPr/>
        </p:nvSpPr>
        <p:spPr>
          <a:xfrm>
            <a:off x="1357290" y="2000240"/>
            <a:ext cx="6500858" cy="872034"/>
          </a:xfrm>
          <a:prstGeom prst="rect">
            <a:avLst/>
          </a:prstGeom>
        </p:spPr>
        <p:txBody>
          <a:bodyPr wrap="square">
            <a:spAutoFit/>
          </a:bodyPr>
          <a:lstStyle/>
          <a:p>
            <a:pPr>
              <a:lnSpc>
                <a:spcPct val="150000"/>
              </a:lnSpc>
            </a:pPr>
            <a:r>
              <a:rPr lang="en-US" altLang="zh-CN" dirty="0" smtClean="0"/>
              <a:t>.</a:t>
            </a:r>
          </a:p>
          <a:p>
            <a:pPr>
              <a:lnSpc>
                <a:spcPct val="150000"/>
              </a:lnSpc>
            </a:pPr>
            <a:endParaRPr lang="en-US" altLang="zh-CN" dirty="0" smtClean="0"/>
          </a:p>
        </p:txBody>
      </p:sp>
      <p:graphicFrame>
        <p:nvGraphicFramePr>
          <p:cNvPr id="12" name="组织结构图 3"/>
          <p:cNvGraphicFramePr/>
          <p:nvPr>
            <p:extLst>
              <p:ext uri="{D42A27DB-BD31-4B8C-83A1-F6EECF244321}">
                <p14:modId xmlns:p14="http://schemas.microsoft.com/office/powerpoint/2010/main" val="3236365929"/>
              </p:ext>
            </p:extLst>
          </p:nvPr>
        </p:nvGraphicFramePr>
        <p:xfrm>
          <a:off x="755576" y="1268761"/>
          <a:ext cx="7344816" cy="388843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04134036"/>
      </p:ext>
    </p:extLst>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p:cNvPicPr>
            <a:picLocks noChangeAspect="1" noChangeArrowheads="1"/>
          </p:cNvPicPr>
          <p:nvPr/>
        </p:nvPicPr>
        <p:blipFill>
          <a:blip r:embed="rId2" cstate="print"/>
          <a:srcRect/>
          <a:stretch>
            <a:fillRect/>
          </a:stretch>
        </p:blipFill>
        <p:spPr bwMode="auto">
          <a:xfrm>
            <a:off x="0" y="6602522"/>
            <a:ext cx="9144000" cy="255478"/>
          </a:xfrm>
          <a:prstGeom prst="rect">
            <a:avLst/>
          </a:prstGeom>
          <a:noFill/>
          <a:ln w="9525">
            <a:noFill/>
            <a:miter lim="800000"/>
            <a:headEnd/>
            <a:tailEnd/>
          </a:ln>
          <a:effectLst/>
        </p:spPr>
      </p:pic>
      <p:sp>
        <p:nvSpPr>
          <p:cNvPr id="16" name="矩形 15"/>
          <p:cNvSpPr/>
          <p:nvPr/>
        </p:nvSpPr>
        <p:spPr>
          <a:xfrm>
            <a:off x="133724" y="116632"/>
            <a:ext cx="8470724" cy="584775"/>
          </a:xfrm>
          <a:prstGeom prst="rect">
            <a:avLst/>
          </a:prstGeom>
        </p:spPr>
        <p:txBody>
          <a:bodyPr wrap="square">
            <a:spAutoFit/>
          </a:bodyPr>
          <a:lstStyle/>
          <a:p>
            <a:pPr eaLnBrk="0" hangingPunct="0"/>
            <a:r>
              <a:rPr lang="zh-CN" altLang="en-US" sz="3200" b="1" dirty="0">
                <a:solidFill>
                  <a:schemeClr val="accent6">
                    <a:lumMod val="75000"/>
                  </a:schemeClr>
                </a:solidFill>
                <a:latin typeface="微软雅黑" panose="020B0503020204020204" pitchFamily="34" charset="-122"/>
                <a:ea typeface="微软雅黑" panose="020B0503020204020204" pitchFamily="34" charset="-122"/>
              </a:rPr>
              <a:t>业务流程与需求重点－资讯需求型用户</a:t>
            </a:r>
            <a:endParaRPr lang="en-US" altLang="zh-CN" sz="3200" b="1" dirty="0">
              <a:solidFill>
                <a:schemeClr val="accent6">
                  <a:lumMod val="75000"/>
                </a:schemeClr>
              </a:solidFill>
              <a:latin typeface="微软雅黑" panose="020B0503020204020204" pitchFamily="34" charset="-122"/>
              <a:ea typeface="微软雅黑" panose="020B0503020204020204" pitchFamily="34" charset="-122"/>
            </a:endParaRPr>
          </a:p>
        </p:txBody>
      </p:sp>
      <p:cxnSp>
        <p:nvCxnSpPr>
          <p:cNvPr id="21" name="直接连接符 20"/>
          <p:cNvCxnSpPr/>
          <p:nvPr/>
        </p:nvCxnSpPr>
        <p:spPr>
          <a:xfrm>
            <a:off x="1214414" y="823724"/>
            <a:ext cx="6715172" cy="1588"/>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7" name="矩形 16"/>
          <p:cNvSpPr/>
          <p:nvPr/>
        </p:nvSpPr>
        <p:spPr>
          <a:xfrm>
            <a:off x="1357290" y="2000240"/>
            <a:ext cx="6500858" cy="872034"/>
          </a:xfrm>
          <a:prstGeom prst="rect">
            <a:avLst/>
          </a:prstGeom>
        </p:spPr>
        <p:txBody>
          <a:bodyPr wrap="square">
            <a:spAutoFit/>
          </a:bodyPr>
          <a:lstStyle/>
          <a:p>
            <a:pPr>
              <a:lnSpc>
                <a:spcPct val="150000"/>
              </a:lnSpc>
            </a:pPr>
            <a:r>
              <a:rPr lang="en-US" altLang="zh-CN" dirty="0" smtClean="0"/>
              <a:t>.</a:t>
            </a:r>
          </a:p>
          <a:p>
            <a:pPr>
              <a:lnSpc>
                <a:spcPct val="150000"/>
              </a:lnSpc>
            </a:pPr>
            <a:endParaRPr lang="en-US" altLang="zh-CN" dirty="0" smtClean="0"/>
          </a:p>
        </p:txBody>
      </p:sp>
      <p:graphicFrame>
        <p:nvGraphicFramePr>
          <p:cNvPr id="7" name="图示 6"/>
          <p:cNvGraphicFramePr/>
          <p:nvPr>
            <p:extLst>
              <p:ext uri="{D42A27DB-BD31-4B8C-83A1-F6EECF244321}">
                <p14:modId xmlns:p14="http://schemas.microsoft.com/office/powerpoint/2010/main" val="2143406012"/>
              </p:ext>
            </p:extLst>
          </p:nvPr>
        </p:nvGraphicFramePr>
        <p:xfrm>
          <a:off x="467544" y="1005789"/>
          <a:ext cx="8208912" cy="508297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756657598"/>
      </p:ext>
    </p:extLst>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p:cNvPicPr>
            <a:picLocks noChangeAspect="1" noChangeArrowheads="1"/>
          </p:cNvPicPr>
          <p:nvPr/>
        </p:nvPicPr>
        <p:blipFill>
          <a:blip r:embed="rId2" cstate="print"/>
          <a:srcRect/>
          <a:stretch>
            <a:fillRect/>
          </a:stretch>
        </p:blipFill>
        <p:spPr bwMode="auto">
          <a:xfrm>
            <a:off x="0" y="6602522"/>
            <a:ext cx="9144000" cy="255478"/>
          </a:xfrm>
          <a:prstGeom prst="rect">
            <a:avLst/>
          </a:prstGeom>
          <a:noFill/>
          <a:ln w="9525">
            <a:noFill/>
            <a:miter lim="800000"/>
            <a:headEnd/>
            <a:tailEnd/>
          </a:ln>
          <a:effectLst/>
        </p:spPr>
      </p:pic>
      <p:sp>
        <p:nvSpPr>
          <p:cNvPr id="16" name="矩形 15"/>
          <p:cNvSpPr/>
          <p:nvPr/>
        </p:nvSpPr>
        <p:spPr>
          <a:xfrm>
            <a:off x="133724" y="116632"/>
            <a:ext cx="8470724" cy="584775"/>
          </a:xfrm>
          <a:prstGeom prst="rect">
            <a:avLst/>
          </a:prstGeom>
        </p:spPr>
        <p:txBody>
          <a:bodyPr wrap="square">
            <a:spAutoFit/>
          </a:bodyPr>
          <a:lstStyle/>
          <a:p>
            <a:pPr eaLnBrk="0" hangingPunct="0"/>
            <a:r>
              <a:rPr lang="zh-CN" altLang="en-US" sz="3200" b="1" dirty="0" smtClean="0">
                <a:solidFill>
                  <a:schemeClr val="accent6">
                    <a:lumMod val="75000"/>
                  </a:schemeClr>
                </a:solidFill>
                <a:latin typeface="微软雅黑" panose="020B0503020204020204" pitchFamily="34" charset="-122"/>
                <a:ea typeface="微软雅黑" panose="020B0503020204020204" pitchFamily="34" charset="-122"/>
              </a:rPr>
              <a:t>业务</a:t>
            </a:r>
            <a:r>
              <a:rPr lang="zh-CN" altLang="en-US" sz="3200" b="1" dirty="0">
                <a:solidFill>
                  <a:schemeClr val="accent6">
                    <a:lumMod val="75000"/>
                  </a:schemeClr>
                </a:solidFill>
                <a:latin typeface="微软雅黑" panose="020B0503020204020204" pitchFamily="34" charset="-122"/>
                <a:ea typeface="微软雅黑" panose="020B0503020204020204" pitchFamily="34" charset="-122"/>
              </a:rPr>
              <a:t>流程与需求</a:t>
            </a:r>
            <a:r>
              <a:rPr lang="zh-CN" altLang="en-US" sz="3200" b="1" dirty="0" smtClean="0">
                <a:solidFill>
                  <a:schemeClr val="accent6">
                    <a:lumMod val="75000"/>
                  </a:schemeClr>
                </a:solidFill>
                <a:latin typeface="微软雅黑" panose="020B0503020204020204" pitchFamily="34" charset="-122"/>
                <a:ea typeface="微软雅黑" panose="020B0503020204020204" pitchFamily="34" charset="-122"/>
              </a:rPr>
              <a:t>重点－</a:t>
            </a:r>
            <a:r>
              <a:rPr lang="zh-CN" altLang="zh-CN" sz="3200" b="1" dirty="0">
                <a:solidFill>
                  <a:schemeClr val="accent6">
                    <a:lumMod val="75000"/>
                  </a:schemeClr>
                </a:solidFill>
                <a:latin typeface="微软雅黑" panose="020B0503020204020204" pitchFamily="34" charset="-122"/>
                <a:ea typeface="微软雅黑" panose="020B0503020204020204" pitchFamily="34" charset="-122"/>
              </a:rPr>
              <a:t>基本面数据</a:t>
            </a:r>
            <a:r>
              <a:rPr lang="zh-CN" altLang="en-US" sz="3200" b="1" dirty="0" smtClean="0">
                <a:solidFill>
                  <a:schemeClr val="accent6">
                    <a:lumMod val="75000"/>
                  </a:schemeClr>
                </a:solidFill>
                <a:latin typeface="微软雅黑" panose="020B0503020204020204" pitchFamily="34" charset="-122"/>
                <a:ea typeface="微软雅黑" panose="020B0503020204020204" pitchFamily="34" charset="-122"/>
              </a:rPr>
              <a:t>用户</a:t>
            </a:r>
            <a:endParaRPr lang="en-US" altLang="zh-CN" sz="3200" b="1" dirty="0">
              <a:solidFill>
                <a:schemeClr val="accent6">
                  <a:lumMod val="75000"/>
                </a:schemeClr>
              </a:solidFill>
              <a:latin typeface="微软雅黑" panose="020B0503020204020204" pitchFamily="34" charset="-122"/>
              <a:ea typeface="微软雅黑" panose="020B0503020204020204" pitchFamily="34" charset="-122"/>
            </a:endParaRPr>
          </a:p>
        </p:txBody>
      </p:sp>
      <p:cxnSp>
        <p:nvCxnSpPr>
          <p:cNvPr id="21" name="直接连接符 20"/>
          <p:cNvCxnSpPr/>
          <p:nvPr/>
        </p:nvCxnSpPr>
        <p:spPr>
          <a:xfrm>
            <a:off x="1214414" y="823724"/>
            <a:ext cx="6715172" cy="1588"/>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7" name="矩形 16"/>
          <p:cNvSpPr/>
          <p:nvPr/>
        </p:nvSpPr>
        <p:spPr>
          <a:xfrm>
            <a:off x="1357290" y="2000240"/>
            <a:ext cx="6500858" cy="872034"/>
          </a:xfrm>
          <a:prstGeom prst="rect">
            <a:avLst/>
          </a:prstGeom>
        </p:spPr>
        <p:txBody>
          <a:bodyPr wrap="square">
            <a:spAutoFit/>
          </a:bodyPr>
          <a:lstStyle/>
          <a:p>
            <a:pPr>
              <a:lnSpc>
                <a:spcPct val="150000"/>
              </a:lnSpc>
            </a:pPr>
            <a:r>
              <a:rPr lang="en-US" altLang="zh-CN" dirty="0" smtClean="0"/>
              <a:t>.</a:t>
            </a:r>
          </a:p>
          <a:p>
            <a:pPr>
              <a:lnSpc>
                <a:spcPct val="150000"/>
              </a:lnSpc>
            </a:pPr>
            <a:endParaRPr lang="en-US" altLang="zh-CN" dirty="0" smtClean="0"/>
          </a:p>
        </p:txBody>
      </p:sp>
      <p:graphicFrame>
        <p:nvGraphicFramePr>
          <p:cNvPr id="8" name="图示 7"/>
          <p:cNvGraphicFramePr/>
          <p:nvPr>
            <p:extLst>
              <p:ext uri="{D42A27DB-BD31-4B8C-83A1-F6EECF244321}">
                <p14:modId xmlns:p14="http://schemas.microsoft.com/office/powerpoint/2010/main" val="3184820937"/>
              </p:ext>
            </p:extLst>
          </p:nvPr>
        </p:nvGraphicFramePr>
        <p:xfrm>
          <a:off x="503263" y="980728"/>
          <a:ext cx="8208912" cy="452779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10581022"/>
      </p:ext>
    </p:extLst>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noChangeArrowheads="1"/>
          </p:cNvPicPr>
          <p:nvPr/>
        </p:nvPicPr>
        <p:blipFill>
          <a:blip r:embed="rId2" cstate="print"/>
          <a:srcRect/>
          <a:stretch>
            <a:fillRect/>
          </a:stretch>
        </p:blipFill>
        <p:spPr bwMode="auto">
          <a:xfrm>
            <a:off x="0" y="6602522"/>
            <a:ext cx="9144000" cy="255478"/>
          </a:xfrm>
          <a:prstGeom prst="rect">
            <a:avLst/>
          </a:prstGeom>
          <a:noFill/>
          <a:ln w="9525">
            <a:noFill/>
            <a:miter lim="800000"/>
            <a:headEnd/>
            <a:tailEnd/>
          </a:ln>
          <a:effectLst/>
        </p:spPr>
      </p:pic>
      <p:sp>
        <p:nvSpPr>
          <p:cNvPr id="16" name="矩形 15"/>
          <p:cNvSpPr/>
          <p:nvPr/>
        </p:nvSpPr>
        <p:spPr>
          <a:xfrm>
            <a:off x="133724" y="116632"/>
            <a:ext cx="8470724" cy="584775"/>
          </a:xfrm>
          <a:prstGeom prst="rect">
            <a:avLst/>
          </a:prstGeom>
        </p:spPr>
        <p:txBody>
          <a:bodyPr wrap="square">
            <a:spAutoFit/>
          </a:bodyPr>
          <a:lstStyle/>
          <a:p>
            <a:pPr eaLnBrk="0" hangingPunct="0"/>
            <a:r>
              <a:rPr lang="zh-CN" altLang="en-US" sz="3200" b="1" dirty="0">
                <a:solidFill>
                  <a:schemeClr val="accent6">
                    <a:lumMod val="75000"/>
                  </a:schemeClr>
                </a:solidFill>
                <a:latin typeface="微软雅黑" panose="020B0503020204020204" pitchFamily="34" charset="-122"/>
                <a:ea typeface="微软雅黑" panose="020B0503020204020204" pitchFamily="34" charset="-122"/>
              </a:rPr>
              <a:t>分析</a:t>
            </a:r>
            <a:r>
              <a:rPr lang="zh-CN" altLang="en-US" sz="3200" b="1" dirty="0" smtClean="0">
                <a:solidFill>
                  <a:schemeClr val="accent6">
                    <a:lumMod val="75000"/>
                  </a:schemeClr>
                </a:solidFill>
                <a:latin typeface="微软雅黑" panose="020B0503020204020204" pitchFamily="34" charset="-122"/>
                <a:ea typeface="微软雅黑" panose="020B0503020204020204" pitchFamily="34" charset="-122"/>
              </a:rPr>
              <a:t>功能列表</a:t>
            </a:r>
            <a:endParaRPr lang="en-US" altLang="zh-CN" sz="3200" b="1" dirty="0">
              <a:solidFill>
                <a:schemeClr val="accent6">
                  <a:lumMod val="75000"/>
                </a:schemeClr>
              </a:solidFill>
              <a:latin typeface="微软雅黑" panose="020B0503020204020204" pitchFamily="34" charset="-122"/>
              <a:ea typeface="微软雅黑" panose="020B0503020204020204" pitchFamily="34" charset="-122"/>
            </a:endParaRPr>
          </a:p>
        </p:txBody>
      </p:sp>
      <p:cxnSp>
        <p:nvCxnSpPr>
          <p:cNvPr id="21" name="直接连接符 20"/>
          <p:cNvCxnSpPr/>
          <p:nvPr/>
        </p:nvCxnSpPr>
        <p:spPr>
          <a:xfrm>
            <a:off x="1214414" y="823724"/>
            <a:ext cx="6715172" cy="1588"/>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7" name="矩形 16"/>
          <p:cNvSpPr/>
          <p:nvPr/>
        </p:nvSpPr>
        <p:spPr>
          <a:xfrm>
            <a:off x="1357290" y="2000240"/>
            <a:ext cx="6500858" cy="872034"/>
          </a:xfrm>
          <a:prstGeom prst="rect">
            <a:avLst/>
          </a:prstGeom>
        </p:spPr>
        <p:txBody>
          <a:bodyPr wrap="square">
            <a:spAutoFit/>
          </a:bodyPr>
          <a:lstStyle/>
          <a:p>
            <a:pPr>
              <a:lnSpc>
                <a:spcPct val="150000"/>
              </a:lnSpc>
            </a:pPr>
            <a:r>
              <a:rPr lang="en-US" altLang="zh-CN" dirty="0" smtClean="0"/>
              <a:t>.</a:t>
            </a:r>
          </a:p>
          <a:p>
            <a:pPr>
              <a:lnSpc>
                <a:spcPct val="150000"/>
              </a:lnSpc>
            </a:pPr>
            <a:endParaRPr lang="en-US" altLang="zh-CN" dirty="0" smtClean="0"/>
          </a:p>
        </p:txBody>
      </p:sp>
      <p:graphicFrame>
        <p:nvGraphicFramePr>
          <p:cNvPr id="3" name="表格 2"/>
          <p:cNvGraphicFramePr>
            <a:graphicFrameLocks noGrp="1"/>
          </p:cNvGraphicFramePr>
          <p:nvPr>
            <p:extLst>
              <p:ext uri="{D42A27DB-BD31-4B8C-83A1-F6EECF244321}">
                <p14:modId xmlns:p14="http://schemas.microsoft.com/office/powerpoint/2010/main" val="2323000385"/>
              </p:ext>
            </p:extLst>
          </p:nvPr>
        </p:nvGraphicFramePr>
        <p:xfrm>
          <a:off x="133724" y="825314"/>
          <a:ext cx="8614740" cy="4953675"/>
        </p:xfrm>
        <a:graphic>
          <a:graphicData uri="http://schemas.openxmlformats.org/drawingml/2006/table">
            <a:tbl>
              <a:tblPr firstRow="1">
                <a:tableStyleId>{21E4AEA4-8DFA-4A89-87EB-49C32662AFE0}</a:tableStyleId>
              </a:tblPr>
              <a:tblGrid>
                <a:gridCol w="738407"/>
                <a:gridCol w="1835917"/>
                <a:gridCol w="6040416"/>
              </a:tblGrid>
              <a:tr h="184360">
                <a:tc>
                  <a:txBody>
                    <a:bodyPr/>
                    <a:lstStyle/>
                    <a:p>
                      <a:pPr algn="ctr">
                        <a:spcAft>
                          <a:spcPts val="0"/>
                        </a:spcAft>
                      </a:pPr>
                      <a:r>
                        <a:rPr lang="zh-CN" sz="1400" kern="100" dirty="0">
                          <a:effectLst/>
                          <a:latin typeface="微软雅黑" panose="020B0503020204020204" pitchFamily="34" charset="-122"/>
                          <a:ea typeface="微软雅黑" panose="020B0503020204020204" pitchFamily="34" charset="-122"/>
                        </a:rPr>
                        <a:t>类型</a:t>
                      </a:r>
                      <a:endParaRPr lang="zh-CN" sz="1400" kern="100" dirty="0">
                        <a:effectLst/>
                        <a:latin typeface="微软雅黑" panose="020B0503020204020204" pitchFamily="34" charset="-122"/>
                        <a:ea typeface="微软雅黑" panose="020B0503020204020204" pitchFamily="34" charset="-122"/>
                        <a:cs typeface="Times New Roman"/>
                      </a:endParaRPr>
                    </a:p>
                  </a:txBody>
                  <a:tcPr marL="60279" marR="60279" marT="0" marB="0"/>
                </a:tc>
                <a:tc>
                  <a:txBody>
                    <a:bodyPr/>
                    <a:lstStyle/>
                    <a:p>
                      <a:pPr algn="ctr">
                        <a:spcAft>
                          <a:spcPts val="0"/>
                        </a:spcAft>
                      </a:pPr>
                      <a:r>
                        <a:rPr lang="zh-CN" sz="1400" kern="100" dirty="0">
                          <a:effectLst/>
                          <a:latin typeface="微软雅黑" panose="020B0503020204020204" pitchFamily="34" charset="-122"/>
                          <a:ea typeface="微软雅黑" panose="020B0503020204020204" pitchFamily="34" charset="-122"/>
                        </a:rPr>
                        <a:t>功能</a:t>
                      </a:r>
                      <a:endParaRPr lang="zh-CN" sz="1400" kern="100" dirty="0">
                        <a:effectLst/>
                        <a:latin typeface="微软雅黑" panose="020B0503020204020204" pitchFamily="34" charset="-122"/>
                        <a:ea typeface="微软雅黑" panose="020B0503020204020204" pitchFamily="34" charset="-122"/>
                        <a:cs typeface="Times New Roman"/>
                      </a:endParaRPr>
                    </a:p>
                  </a:txBody>
                  <a:tcPr marL="60279" marR="60279" marT="0" marB="0"/>
                </a:tc>
                <a:tc>
                  <a:txBody>
                    <a:bodyPr/>
                    <a:lstStyle/>
                    <a:p>
                      <a:pPr algn="ctr">
                        <a:spcAft>
                          <a:spcPts val="0"/>
                        </a:spcAft>
                      </a:pPr>
                      <a:r>
                        <a:rPr lang="zh-CN" sz="1400" kern="100" dirty="0">
                          <a:effectLst/>
                          <a:latin typeface="微软雅黑" panose="020B0503020204020204" pitchFamily="34" charset="-122"/>
                          <a:ea typeface="微软雅黑" panose="020B0503020204020204" pitchFamily="34" charset="-122"/>
                        </a:rPr>
                        <a:t>描述</a:t>
                      </a:r>
                      <a:endParaRPr lang="zh-CN" sz="1400" kern="100" dirty="0">
                        <a:effectLst/>
                        <a:latin typeface="微软雅黑" panose="020B0503020204020204" pitchFamily="34" charset="-122"/>
                        <a:ea typeface="微软雅黑" panose="020B0503020204020204" pitchFamily="34" charset="-122"/>
                        <a:cs typeface="Times New Roman"/>
                      </a:endParaRPr>
                    </a:p>
                  </a:txBody>
                  <a:tcPr marL="60279" marR="60279" marT="0" marB="0"/>
                </a:tc>
              </a:tr>
              <a:tr h="421046">
                <a:tc rowSpan="6">
                  <a:txBody>
                    <a:bodyPr/>
                    <a:lstStyle/>
                    <a:p>
                      <a:pPr algn="l">
                        <a:spcAft>
                          <a:spcPts val="0"/>
                        </a:spcAft>
                      </a:pPr>
                      <a:r>
                        <a:rPr lang="zh-CN" sz="1200" kern="100" dirty="0">
                          <a:effectLst/>
                          <a:latin typeface="微软雅黑" panose="020B0503020204020204" pitchFamily="34" charset="-122"/>
                          <a:ea typeface="微软雅黑" panose="020B0503020204020204" pitchFamily="34" charset="-122"/>
                        </a:rPr>
                        <a:t>专项分析</a:t>
                      </a:r>
                      <a:endParaRPr lang="zh-CN" sz="1200" kern="100" dirty="0">
                        <a:effectLst/>
                        <a:latin typeface="微软雅黑" panose="020B0503020204020204" pitchFamily="34" charset="-122"/>
                        <a:ea typeface="微软雅黑" panose="020B0503020204020204" pitchFamily="34" charset="-122"/>
                        <a:cs typeface="Times New Roman"/>
                      </a:endParaRPr>
                    </a:p>
                  </a:txBody>
                  <a:tcPr marL="60279" marR="60279" marT="0" marB="0"/>
                </a:tc>
                <a:tc>
                  <a:txBody>
                    <a:bodyPr/>
                    <a:lstStyle/>
                    <a:p>
                      <a:pPr algn="just">
                        <a:spcAft>
                          <a:spcPts val="0"/>
                        </a:spcAft>
                      </a:pPr>
                      <a:r>
                        <a:rPr lang="zh-CN" sz="1200" kern="100" dirty="0">
                          <a:effectLst/>
                          <a:latin typeface="微软雅黑" panose="020B0503020204020204" pitchFamily="34" charset="-122"/>
                          <a:ea typeface="微软雅黑" panose="020B0503020204020204" pitchFamily="34" charset="-122"/>
                        </a:rPr>
                        <a:t>因子回测</a:t>
                      </a:r>
                      <a:endParaRPr lang="zh-CN" sz="1200" kern="100" dirty="0">
                        <a:effectLst/>
                        <a:latin typeface="微软雅黑" panose="020B0503020204020204" pitchFamily="34" charset="-122"/>
                        <a:ea typeface="微软雅黑" panose="020B0503020204020204" pitchFamily="34" charset="-122"/>
                        <a:cs typeface="Times New Roman"/>
                      </a:endParaRPr>
                    </a:p>
                  </a:txBody>
                  <a:tcPr marL="60279" marR="60279" marT="0" marB="0"/>
                </a:tc>
                <a:tc>
                  <a:txBody>
                    <a:bodyPr/>
                    <a:lstStyle/>
                    <a:p>
                      <a:pPr algn="just">
                        <a:spcAft>
                          <a:spcPts val="0"/>
                        </a:spcAft>
                      </a:pPr>
                      <a:r>
                        <a:rPr lang="zh-CN" sz="1200" kern="1200" dirty="0">
                          <a:effectLst/>
                          <a:latin typeface="微软雅黑" panose="020B0503020204020204" pitchFamily="34" charset="-122"/>
                          <a:ea typeface="微软雅黑" panose="020B0503020204020204" pitchFamily="34" charset="-122"/>
                        </a:rPr>
                        <a:t>验证某个因素和市场收益的关系，我们可以通过这个功能分析出在历史上，这个因素给市场收益带来何种影响，从而对未来的投资作出参考</a:t>
                      </a:r>
                      <a:endParaRPr lang="zh-CN" sz="1200" kern="100" dirty="0">
                        <a:effectLst/>
                        <a:latin typeface="微软雅黑" panose="020B0503020204020204" pitchFamily="34" charset="-122"/>
                        <a:ea typeface="微软雅黑" panose="020B0503020204020204" pitchFamily="34" charset="-122"/>
                        <a:cs typeface="Times New Roman"/>
                      </a:endParaRPr>
                    </a:p>
                  </a:txBody>
                  <a:tcPr marL="60279" marR="60279" marT="0" marB="0"/>
                </a:tc>
              </a:tr>
              <a:tr h="350483">
                <a:tc vMerge="1">
                  <a:txBody>
                    <a:bodyPr/>
                    <a:lstStyle/>
                    <a:p>
                      <a:endParaRPr lang="zh-CN" altLang="en-US"/>
                    </a:p>
                  </a:txBody>
                  <a:tcPr/>
                </a:tc>
                <a:tc>
                  <a:txBody>
                    <a:bodyPr/>
                    <a:lstStyle/>
                    <a:p>
                      <a:pPr algn="just">
                        <a:spcAft>
                          <a:spcPts val="0"/>
                        </a:spcAft>
                      </a:pPr>
                      <a:r>
                        <a:rPr lang="zh-CN" sz="1200" kern="100" dirty="0">
                          <a:effectLst/>
                          <a:latin typeface="微软雅黑" panose="020B0503020204020204" pitchFamily="34" charset="-122"/>
                          <a:ea typeface="微软雅黑" panose="020B0503020204020204" pitchFamily="34" charset="-122"/>
                        </a:rPr>
                        <a:t>区间回测</a:t>
                      </a:r>
                      <a:endParaRPr lang="zh-CN" sz="1200" kern="100" dirty="0">
                        <a:effectLst/>
                        <a:latin typeface="微软雅黑" panose="020B0503020204020204" pitchFamily="34" charset="-122"/>
                        <a:ea typeface="微软雅黑" panose="020B0503020204020204" pitchFamily="34" charset="-122"/>
                        <a:cs typeface="Times New Roman"/>
                      </a:endParaRPr>
                    </a:p>
                  </a:txBody>
                  <a:tcPr marL="60279" marR="60279" marT="0" marB="0"/>
                </a:tc>
                <a:tc>
                  <a:txBody>
                    <a:bodyPr/>
                    <a:lstStyle/>
                    <a:p>
                      <a:pPr algn="just">
                        <a:spcAft>
                          <a:spcPts val="0"/>
                        </a:spcAft>
                      </a:pPr>
                      <a:r>
                        <a:rPr lang="zh-CN" sz="1200" kern="100" dirty="0">
                          <a:effectLst/>
                          <a:latin typeface="微软雅黑" panose="020B0503020204020204" pitchFamily="34" charset="-122"/>
                          <a:ea typeface="微软雅黑" panose="020B0503020204020204" pitchFamily="34" charset="-122"/>
                        </a:rPr>
                        <a:t>查看处于不同指标值区间内的股票的收益率对比、行业分布、风险等状况</a:t>
                      </a:r>
                      <a:endParaRPr lang="zh-CN" sz="1200" kern="100" dirty="0">
                        <a:effectLst/>
                        <a:latin typeface="微软雅黑" panose="020B0503020204020204" pitchFamily="34" charset="-122"/>
                        <a:ea typeface="微软雅黑" panose="020B0503020204020204" pitchFamily="34" charset="-122"/>
                        <a:cs typeface="Times New Roman"/>
                      </a:endParaRPr>
                    </a:p>
                  </a:txBody>
                  <a:tcPr marL="60279" marR="60279" marT="0" marB="0"/>
                </a:tc>
              </a:tr>
              <a:tr h="377309">
                <a:tc vMerge="1">
                  <a:txBody>
                    <a:bodyPr/>
                    <a:lstStyle/>
                    <a:p>
                      <a:endParaRPr lang="zh-CN" altLang="en-US"/>
                    </a:p>
                  </a:txBody>
                  <a:tcPr/>
                </a:tc>
                <a:tc>
                  <a:txBody>
                    <a:bodyPr/>
                    <a:lstStyle/>
                    <a:p>
                      <a:pPr algn="just">
                        <a:spcAft>
                          <a:spcPts val="0"/>
                        </a:spcAft>
                      </a:pPr>
                      <a:r>
                        <a:rPr lang="zh-CN" sz="1200" kern="100" dirty="0">
                          <a:effectLst/>
                          <a:latin typeface="微软雅黑" panose="020B0503020204020204" pitchFamily="34" charset="-122"/>
                          <a:ea typeface="微软雅黑" panose="020B0503020204020204" pitchFamily="34" charset="-122"/>
                        </a:rPr>
                        <a:t>事件分析</a:t>
                      </a:r>
                      <a:endParaRPr lang="zh-CN" sz="1200" kern="100" dirty="0">
                        <a:effectLst/>
                        <a:latin typeface="微软雅黑" panose="020B0503020204020204" pitchFamily="34" charset="-122"/>
                        <a:ea typeface="微软雅黑" panose="020B0503020204020204" pitchFamily="34" charset="-122"/>
                        <a:cs typeface="Times New Roman"/>
                      </a:endParaRPr>
                    </a:p>
                  </a:txBody>
                  <a:tcPr marL="60279" marR="60279" marT="0" marB="0"/>
                </a:tc>
                <a:tc>
                  <a:txBody>
                    <a:bodyPr/>
                    <a:lstStyle/>
                    <a:p>
                      <a:pPr algn="just">
                        <a:spcAft>
                          <a:spcPts val="0"/>
                        </a:spcAft>
                      </a:pPr>
                      <a:r>
                        <a:rPr lang="zh-CN" sz="1200" kern="100" dirty="0">
                          <a:effectLst/>
                          <a:latin typeface="微软雅黑" panose="020B0503020204020204" pitchFamily="34" charset="-122"/>
                          <a:ea typeface="微软雅黑" panose="020B0503020204020204" pitchFamily="34" charset="-122"/>
                        </a:rPr>
                        <a:t>对比研究员对某些股票的收益预测调整前后的市场表现情况</a:t>
                      </a:r>
                      <a:endParaRPr lang="zh-CN" sz="1200" kern="100" dirty="0">
                        <a:effectLst/>
                        <a:latin typeface="微软雅黑" panose="020B0503020204020204" pitchFamily="34" charset="-122"/>
                        <a:ea typeface="微软雅黑" panose="020B0503020204020204" pitchFamily="34" charset="-122"/>
                        <a:cs typeface="Times New Roman"/>
                      </a:endParaRPr>
                    </a:p>
                  </a:txBody>
                  <a:tcPr marL="60279" marR="60279" marT="0" marB="0"/>
                </a:tc>
              </a:tr>
              <a:tr h="314326">
                <a:tc vMerge="1">
                  <a:txBody>
                    <a:bodyPr/>
                    <a:lstStyle/>
                    <a:p>
                      <a:endParaRPr lang="zh-CN" altLang="en-US"/>
                    </a:p>
                  </a:txBody>
                  <a:tcPr/>
                </a:tc>
                <a:tc>
                  <a:txBody>
                    <a:bodyPr/>
                    <a:lstStyle/>
                    <a:p>
                      <a:pPr algn="just">
                        <a:spcAft>
                          <a:spcPts val="0"/>
                        </a:spcAft>
                      </a:pPr>
                      <a:r>
                        <a:rPr lang="zh-CN" sz="1200" kern="100" dirty="0">
                          <a:effectLst/>
                          <a:latin typeface="微软雅黑" panose="020B0503020204020204" pitchFamily="34" charset="-122"/>
                          <a:ea typeface="微软雅黑" panose="020B0503020204020204" pitchFamily="34" charset="-122"/>
                        </a:rPr>
                        <a:t>预测与评级</a:t>
                      </a:r>
                      <a:endParaRPr lang="zh-CN" sz="1200" kern="100" dirty="0">
                        <a:effectLst/>
                        <a:latin typeface="微软雅黑" panose="020B0503020204020204" pitchFamily="34" charset="-122"/>
                        <a:ea typeface="微软雅黑" panose="020B0503020204020204" pitchFamily="34" charset="-122"/>
                        <a:cs typeface="Times New Roman"/>
                      </a:endParaRPr>
                    </a:p>
                  </a:txBody>
                  <a:tcPr marL="60279" marR="60279" marT="0" marB="0"/>
                </a:tc>
                <a:tc>
                  <a:txBody>
                    <a:bodyPr/>
                    <a:lstStyle/>
                    <a:p>
                      <a:pPr algn="just">
                        <a:spcAft>
                          <a:spcPts val="0"/>
                        </a:spcAft>
                      </a:pPr>
                      <a:r>
                        <a:rPr lang="zh-CN" sz="1200" kern="100" dirty="0">
                          <a:effectLst/>
                          <a:latin typeface="微软雅黑" panose="020B0503020204020204" pitchFamily="34" charset="-122"/>
                          <a:ea typeface="微软雅黑" panose="020B0503020204020204" pitchFamily="34" charset="-122"/>
                        </a:rPr>
                        <a:t>对比不同研究机构对于某一股票的估值预测，并可将感兴趣的研究机构收藏</a:t>
                      </a:r>
                      <a:endParaRPr lang="zh-CN" sz="1200" kern="100" dirty="0">
                        <a:effectLst/>
                        <a:latin typeface="微软雅黑" panose="020B0503020204020204" pitchFamily="34" charset="-122"/>
                        <a:ea typeface="微软雅黑" panose="020B0503020204020204" pitchFamily="34" charset="-122"/>
                        <a:cs typeface="Times New Roman"/>
                      </a:endParaRPr>
                    </a:p>
                  </a:txBody>
                  <a:tcPr marL="60279" marR="60279" marT="0" marB="0"/>
                </a:tc>
              </a:tr>
              <a:tr h="313744">
                <a:tc vMerge="1">
                  <a:txBody>
                    <a:bodyPr/>
                    <a:lstStyle/>
                    <a:p>
                      <a:endParaRPr lang="zh-CN" altLang="en-US"/>
                    </a:p>
                  </a:txBody>
                  <a:tcPr/>
                </a:tc>
                <a:tc>
                  <a:txBody>
                    <a:bodyPr/>
                    <a:lstStyle/>
                    <a:p>
                      <a:pPr algn="just">
                        <a:spcAft>
                          <a:spcPts val="0"/>
                        </a:spcAft>
                      </a:pPr>
                      <a:r>
                        <a:rPr lang="zh-CN" sz="1200" kern="100">
                          <a:effectLst/>
                          <a:latin typeface="微软雅黑" panose="020B0503020204020204" pitchFamily="34" charset="-122"/>
                          <a:ea typeface="微软雅黑" panose="020B0503020204020204" pitchFamily="34" charset="-122"/>
                        </a:rPr>
                        <a:t>贡献度分析</a:t>
                      </a:r>
                      <a:endParaRPr lang="zh-CN" sz="1200" kern="100">
                        <a:effectLst/>
                        <a:latin typeface="微软雅黑" panose="020B0503020204020204" pitchFamily="34" charset="-122"/>
                        <a:ea typeface="微软雅黑" panose="020B0503020204020204" pitchFamily="34" charset="-122"/>
                        <a:cs typeface="Times New Roman"/>
                      </a:endParaRPr>
                    </a:p>
                  </a:txBody>
                  <a:tcPr marL="60279" marR="60279" marT="0" marB="0"/>
                </a:tc>
                <a:tc>
                  <a:txBody>
                    <a:bodyPr/>
                    <a:lstStyle/>
                    <a:p>
                      <a:pPr algn="just">
                        <a:spcAft>
                          <a:spcPts val="0"/>
                        </a:spcAft>
                      </a:pPr>
                      <a:r>
                        <a:rPr lang="zh-CN" sz="1200" kern="100" dirty="0">
                          <a:effectLst/>
                          <a:latin typeface="微软雅黑" panose="020B0503020204020204" pitchFamily="34" charset="-122"/>
                          <a:ea typeface="微软雅黑" panose="020B0503020204020204" pitchFamily="34" charset="-122"/>
                        </a:rPr>
                        <a:t>查看某段时间内个股对行业、个股对板块、行业对板块的涨跌幅贡献度及其涨跌幅</a:t>
                      </a:r>
                      <a:endParaRPr lang="zh-CN" sz="1200" kern="100" dirty="0">
                        <a:effectLst/>
                        <a:latin typeface="微软雅黑" panose="020B0503020204020204" pitchFamily="34" charset="-122"/>
                        <a:ea typeface="微软雅黑" panose="020B0503020204020204" pitchFamily="34" charset="-122"/>
                        <a:cs typeface="Times New Roman"/>
                      </a:endParaRPr>
                    </a:p>
                  </a:txBody>
                  <a:tcPr marL="60279" marR="60279" marT="0" marB="0"/>
                </a:tc>
              </a:tr>
              <a:tr h="388389">
                <a:tc vMerge="1">
                  <a:txBody>
                    <a:bodyPr/>
                    <a:lstStyle/>
                    <a:p>
                      <a:endParaRPr lang="zh-CN" altLang="en-US"/>
                    </a:p>
                  </a:txBody>
                  <a:tcPr/>
                </a:tc>
                <a:tc>
                  <a:txBody>
                    <a:bodyPr/>
                    <a:lstStyle/>
                    <a:p>
                      <a:pPr algn="just">
                        <a:spcAft>
                          <a:spcPts val="0"/>
                        </a:spcAft>
                      </a:pPr>
                      <a:r>
                        <a:rPr lang="zh-CN" sz="1200" kern="100" dirty="0">
                          <a:effectLst/>
                          <a:latin typeface="微软雅黑" panose="020B0503020204020204" pitchFamily="34" charset="-122"/>
                          <a:ea typeface="微软雅黑" panose="020B0503020204020204" pitchFamily="34" charset="-122"/>
                        </a:rPr>
                        <a:t>条件选股</a:t>
                      </a:r>
                      <a:endParaRPr lang="zh-CN" sz="1200" kern="100" dirty="0">
                        <a:effectLst/>
                        <a:latin typeface="微软雅黑" panose="020B0503020204020204" pitchFamily="34" charset="-122"/>
                        <a:ea typeface="微软雅黑" panose="020B0503020204020204" pitchFamily="34" charset="-122"/>
                        <a:cs typeface="Times New Roman"/>
                      </a:endParaRPr>
                    </a:p>
                  </a:txBody>
                  <a:tcPr marL="60279" marR="60279" marT="0" marB="0"/>
                </a:tc>
                <a:tc>
                  <a:txBody>
                    <a:bodyPr/>
                    <a:lstStyle/>
                    <a:p>
                      <a:pPr algn="just">
                        <a:spcAft>
                          <a:spcPts val="0"/>
                        </a:spcAft>
                      </a:pPr>
                      <a:r>
                        <a:rPr lang="zh-CN" sz="1200" kern="100" dirty="0">
                          <a:effectLst/>
                          <a:latin typeface="微软雅黑" panose="020B0503020204020204" pitchFamily="34" charset="-122"/>
                          <a:ea typeface="微软雅黑" panose="020B0503020204020204" pitchFamily="34" charset="-122"/>
                        </a:rPr>
                        <a:t>根据用户设定的条件（可为最新条件和历史条件），搜索出符合该条件的股票</a:t>
                      </a:r>
                      <a:endParaRPr lang="zh-CN" sz="1200" kern="100" dirty="0">
                        <a:effectLst/>
                        <a:latin typeface="微软雅黑" panose="020B0503020204020204" pitchFamily="34" charset="-122"/>
                        <a:ea typeface="微软雅黑" panose="020B0503020204020204" pitchFamily="34" charset="-122"/>
                        <a:cs typeface="Times New Roman"/>
                      </a:endParaRPr>
                    </a:p>
                  </a:txBody>
                  <a:tcPr marL="60279" marR="60279" marT="0" marB="0"/>
                </a:tc>
              </a:tr>
              <a:tr h="282834">
                <a:tc rowSpan="3">
                  <a:txBody>
                    <a:bodyPr/>
                    <a:lstStyle/>
                    <a:p>
                      <a:pPr algn="just">
                        <a:spcAft>
                          <a:spcPts val="0"/>
                        </a:spcAft>
                      </a:pPr>
                      <a:r>
                        <a:rPr lang="zh-CN" sz="1200" kern="100">
                          <a:effectLst/>
                          <a:latin typeface="微软雅黑" panose="020B0503020204020204" pitchFamily="34" charset="-122"/>
                          <a:ea typeface="微软雅黑" panose="020B0503020204020204" pitchFamily="34" charset="-122"/>
                        </a:rPr>
                        <a:t>新闻资讯</a:t>
                      </a:r>
                      <a:endParaRPr lang="zh-CN" sz="1200" kern="100">
                        <a:effectLst/>
                        <a:latin typeface="微软雅黑" panose="020B0503020204020204" pitchFamily="34" charset="-122"/>
                        <a:ea typeface="微软雅黑" panose="020B0503020204020204" pitchFamily="34" charset="-122"/>
                        <a:cs typeface="Times New Roman"/>
                      </a:endParaRPr>
                    </a:p>
                  </a:txBody>
                  <a:tcPr marL="60279" marR="60279" marT="0" marB="0"/>
                </a:tc>
                <a:tc>
                  <a:txBody>
                    <a:bodyPr/>
                    <a:lstStyle/>
                    <a:p>
                      <a:pPr algn="just">
                        <a:spcAft>
                          <a:spcPts val="0"/>
                        </a:spcAft>
                      </a:pPr>
                      <a:r>
                        <a:rPr lang="zh-CN" sz="1200" kern="100">
                          <a:effectLst/>
                          <a:latin typeface="微软雅黑" panose="020B0503020204020204" pitchFamily="34" charset="-122"/>
                          <a:ea typeface="微软雅黑" panose="020B0503020204020204" pitchFamily="34" charset="-122"/>
                        </a:rPr>
                        <a:t>今日头条</a:t>
                      </a:r>
                      <a:endParaRPr lang="zh-CN" sz="1200" kern="100">
                        <a:effectLst/>
                        <a:latin typeface="微软雅黑" panose="020B0503020204020204" pitchFamily="34" charset="-122"/>
                        <a:ea typeface="微软雅黑" panose="020B0503020204020204" pitchFamily="34" charset="-122"/>
                        <a:cs typeface="Times New Roman"/>
                      </a:endParaRPr>
                    </a:p>
                  </a:txBody>
                  <a:tcPr marL="60279" marR="60279" marT="0" marB="0"/>
                </a:tc>
                <a:tc>
                  <a:txBody>
                    <a:bodyPr/>
                    <a:lstStyle/>
                    <a:p>
                      <a:pPr algn="just">
                        <a:spcAft>
                          <a:spcPts val="0"/>
                        </a:spcAft>
                      </a:pPr>
                      <a:r>
                        <a:rPr lang="zh-CN" sz="1200" kern="100" dirty="0">
                          <a:effectLst/>
                          <a:latin typeface="微软雅黑" panose="020B0503020204020204" pitchFamily="34" charset="-122"/>
                          <a:ea typeface="微软雅黑" panose="020B0503020204020204" pitchFamily="34" charset="-122"/>
                        </a:rPr>
                        <a:t>浏览即时滚动新闻，并可根据关键字查找符合条件的新闻标题</a:t>
                      </a:r>
                      <a:endParaRPr lang="zh-CN" sz="1200" kern="100" dirty="0">
                        <a:effectLst/>
                        <a:latin typeface="微软雅黑" panose="020B0503020204020204" pitchFamily="34" charset="-122"/>
                        <a:ea typeface="微软雅黑" panose="020B0503020204020204" pitchFamily="34" charset="-122"/>
                        <a:cs typeface="Times New Roman"/>
                      </a:endParaRPr>
                    </a:p>
                  </a:txBody>
                  <a:tcPr marL="60279" marR="60279" marT="0" marB="0"/>
                </a:tc>
              </a:tr>
              <a:tr h="360182">
                <a:tc vMerge="1">
                  <a:txBody>
                    <a:bodyPr/>
                    <a:lstStyle/>
                    <a:p>
                      <a:endParaRPr lang="zh-CN" altLang="en-US"/>
                    </a:p>
                  </a:txBody>
                  <a:tcPr/>
                </a:tc>
                <a:tc>
                  <a:txBody>
                    <a:bodyPr/>
                    <a:lstStyle/>
                    <a:p>
                      <a:pPr algn="just">
                        <a:spcAft>
                          <a:spcPts val="0"/>
                        </a:spcAft>
                      </a:pPr>
                      <a:r>
                        <a:rPr lang="zh-CN" sz="1200" kern="100" dirty="0">
                          <a:effectLst/>
                          <a:latin typeface="微软雅黑" panose="020B0503020204020204" pitchFamily="34" charset="-122"/>
                          <a:ea typeface="微软雅黑" panose="020B0503020204020204" pitchFamily="34" charset="-122"/>
                        </a:rPr>
                        <a:t>公司公告</a:t>
                      </a:r>
                      <a:r>
                        <a:rPr lang="en-US" sz="1200" kern="100" dirty="0">
                          <a:effectLst/>
                          <a:latin typeface="微软雅黑" panose="020B0503020204020204" pitchFamily="34" charset="-122"/>
                          <a:ea typeface="微软雅黑" panose="020B0503020204020204" pitchFamily="34" charset="-122"/>
                        </a:rPr>
                        <a:t>/</a:t>
                      </a:r>
                      <a:r>
                        <a:rPr lang="zh-CN" sz="1200" kern="100" dirty="0">
                          <a:effectLst/>
                          <a:latin typeface="微软雅黑" panose="020B0503020204020204" pitchFamily="34" charset="-122"/>
                          <a:ea typeface="微软雅黑" panose="020B0503020204020204" pitchFamily="34" charset="-122"/>
                        </a:rPr>
                        <a:t>研究报告</a:t>
                      </a:r>
                      <a:endParaRPr lang="zh-CN" sz="1200" kern="100" dirty="0">
                        <a:effectLst/>
                        <a:latin typeface="微软雅黑" panose="020B0503020204020204" pitchFamily="34" charset="-122"/>
                        <a:ea typeface="微软雅黑" panose="020B0503020204020204" pitchFamily="34" charset="-122"/>
                        <a:cs typeface="Times New Roman"/>
                      </a:endParaRPr>
                    </a:p>
                  </a:txBody>
                  <a:tcPr marL="60279" marR="60279" marT="0" marB="0"/>
                </a:tc>
                <a:tc>
                  <a:txBody>
                    <a:bodyPr/>
                    <a:lstStyle/>
                    <a:p>
                      <a:pPr algn="just">
                        <a:spcAft>
                          <a:spcPts val="0"/>
                        </a:spcAft>
                      </a:pPr>
                      <a:r>
                        <a:rPr lang="zh-CN" sz="1200" kern="100" dirty="0">
                          <a:effectLst/>
                          <a:latin typeface="微软雅黑" panose="020B0503020204020204" pitchFamily="34" charset="-122"/>
                          <a:ea typeface="微软雅黑" panose="020B0503020204020204" pitchFamily="34" charset="-122"/>
                        </a:rPr>
                        <a:t>浏览最新公告</a:t>
                      </a:r>
                      <a:r>
                        <a:rPr lang="en-US" sz="1200" kern="100" dirty="0">
                          <a:effectLst/>
                          <a:latin typeface="微软雅黑" panose="020B0503020204020204" pitchFamily="34" charset="-122"/>
                          <a:ea typeface="微软雅黑" panose="020B0503020204020204" pitchFamily="34" charset="-122"/>
                        </a:rPr>
                        <a:t>/</a:t>
                      </a:r>
                      <a:r>
                        <a:rPr lang="zh-CN" sz="1200" kern="100" dirty="0">
                          <a:effectLst/>
                          <a:latin typeface="微软雅黑" panose="020B0503020204020204" pitchFamily="34" charset="-122"/>
                          <a:ea typeface="微软雅黑" panose="020B0503020204020204" pitchFamily="34" charset="-122"/>
                        </a:rPr>
                        <a:t>研究报告，可根据类型、关键字查找所需公告</a:t>
                      </a:r>
                      <a:r>
                        <a:rPr lang="en-US" sz="1200" kern="100" dirty="0">
                          <a:effectLst/>
                          <a:latin typeface="微软雅黑" panose="020B0503020204020204" pitchFamily="34" charset="-122"/>
                          <a:ea typeface="微软雅黑" panose="020B0503020204020204" pitchFamily="34" charset="-122"/>
                        </a:rPr>
                        <a:t>/</a:t>
                      </a:r>
                      <a:r>
                        <a:rPr lang="zh-CN" sz="1200" kern="100" dirty="0">
                          <a:effectLst/>
                          <a:latin typeface="微软雅黑" panose="020B0503020204020204" pitchFamily="34" charset="-122"/>
                          <a:ea typeface="微软雅黑" panose="020B0503020204020204" pitchFamily="34" charset="-122"/>
                        </a:rPr>
                        <a:t>研究报告，并可将感兴趣的内容收藏，方便再次使用</a:t>
                      </a:r>
                      <a:endParaRPr lang="zh-CN" sz="1200" kern="100" dirty="0">
                        <a:effectLst/>
                        <a:latin typeface="微软雅黑" panose="020B0503020204020204" pitchFamily="34" charset="-122"/>
                        <a:ea typeface="微软雅黑" panose="020B0503020204020204" pitchFamily="34" charset="-122"/>
                        <a:cs typeface="Times New Roman"/>
                      </a:endParaRPr>
                    </a:p>
                  </a:txBody>
                  <a:tcPr marL="60279" marR="60279" marT="0" marB="0"/>
                </a:tc>
              </a:tr>
              <a:tr h="360182">
                <a:tc vMerge="1">
                  <a:txBody>
                    <a:bodyPr/>
                    <a:lstStyle/>
                    <a:p>
                      <a:endParaRPr lang="zh-CN" altLang="en-US"/>
                    </a:p>
                  </a:txBody>
                  <a:tcPr/>
                </a:tc>
                <a:tc>
                  <a:txBody>
                    <a:bodyPr/>
                    <a:lstStyle/>
                    <a:p>
                      <a:pPr algn="just">
                        <a:spcAft>
                          <a:spcPts val="0"/>
                        </a:spcAft>
                      </a:pPr>
                      <a:r>
                        <a:rPr lang="zh-CN" sz="1200" kern="100">
                          <a:effectLst/>
                          <a:latin typeface="微软雅黑" panose="020B0503020204020204" pitchFamily="34" charset="-122"/>
                          <a:ea typeface="微软雅黑" panose="020B0503020204020204" pitchFamily="34" charset="-122"/>
                        </a:rPr>
                        <a:t>资讯索引</a:t>
                      </a:r>
                      <a:endParaRPr lang="zh-CN" sz="1200" kern="100">
                        <a:effectLst/>
                        <a:latin typeface="微软雅黑" panose="020B0503020204020204" pitchFamily="34" charset="-122"/>
                        <a:ea typeface="微软雅黑" panose="020B0503020204020204" pitchFamily="34" charset="-122"/>
                        <a:cs typeface="Times New Roman"/>
                      </a:endParaRPr>
                    </a:p>
                  </a:txBody>
                  <a:tcPr marL="60279" marR="60279" marT="0" marB="0"/>
                </a:tc>
                <a:tc>
                  <a:txBody>
                    <a:bodyPr/>
                    <a:lstStyle/>
                    <a:p>
                      <a:pPr algn="just">
                        <a:spcAft>
                          <a:spcPts val="0"/>
                        </a:spcAft>
                      </a:pPr>
                      <a:r>
                        <a:rPr lang="zh-CN" sz="1200" kern="100" dirty="0">
                          <a:effectLst/>
                          <a:latin typeface="微软雅黑" panose="020B0503020204020204" pitchFamily="34" charset="-122"/>
                          <a:ea typeface="微软雅黑" panose="020B0503020204020204" pitchFamily="34" charset="-122"/>
                        </a:rPr>
                        <a:t>浏览最新新闻、公告、研究报告，可根据类型、关键字、发布时间查找所需内容，并可对感兴趣的新闻、公告、研究报告收藏，方便再次使用。</a:t>
                      </a:r>
                      <a:endParaRPr lang="zh-CN" sz="1200" kern="100" dirty="0">
                        <a:effectLst/>
                        <a:latin typeface="微软雅黑" panose="020B0503020204020204" pitchFamily="34" charset="-122"/>
                        <a:ea typeface="微软雅黑" panose="020B0503020204020204" pitchFamily="34" charset="-122"/>
                        <a:cs typeface="Times New Roman"/>
                      </a:endParaRPr>
                    </a:p>
                  </a:txBody>
                  <a:tcPr marL="60279" marR="60279" marT="0" marB="0"/>
                </a:tc>
              </a:tr>
              <a:tr h="363895">
                <a:tc>
                  <a:txBody>
                    <a:bodyPr/>
                    <a:lstStyle/>
                    <a:p>
                      <a:pPr algn="just">
                        <a:spcAft>
                          <a:spcPts val="0"/>
                        </a:spcAft>
                      </a:pPr>
                      <a:r>
                        <a:rPr lang="zh-CN" sz="1200" kern="100">
                          <a:effectLst/>
                          <a:latin typeface="微软雅黑" panose="020B0503020204020204" pitchFamily="34" charset="-122"/>
                          <a:ea typeface="微软雅黑" panose="020B0503020204020204" pitchFamily="34" charset="-122"/>
                        </a:rPr>
                        <a:t>投资组合</a:t>
                      </a:r>
                      <a:endParaRPr lang="zh-CN" sz="1200" kern="100">
                        <a:effectLst/>
                        <a:latin typeface="微软雅黑" panose="020B0503020204020204" pitchFamily="34" charset="-122"/>
                        <a:ea typeface="微软雅黑" panose="020B0503020204020204" pitchFamily="34" charset="-122"/>
                        <a:cs typeface="Times New Roman"/>
                      </a:endParaRPr>
                    </a:p>
                  </a:txBody>
                  <a:tcPr marL="60279" marR="60279" marT="0" marB="0"/>
                </a:tc>
                <a:tc>
                  <a:txBody>
                    <a:bodyPr/>
                    <a:lstStyle/>
                    <a:p>
                      <a:pPr algn="just">
                        <a:spcAft>
                          <a:spcPts val="0"/>
                        </a:spcAft>
                      </a:pPr>
                      <a:r>
                        <a:rPr lang="zh-CN" sz="1200" kern="100">
                          <a:effectLst/>
                          <a:latin typeface="微软雅黑" panose="020B0503020204020204" pitchFamily="34" charset="-122"/>
                          <a:ea typeface="微软雅黑" panose="020B0503020204020204" pitchFamily="34" charset="-122"/>
                        </a:rPr>
                        <a:t>组合管理</a:t>
                      </a:r>
                      <a:endParaRPr lang="zh-CN" sz="1200" kern="100">
                        <a:effectLst/>
                        <a:latin typeface="微软雅黑" panose="020B0503020204020204" pitchFamily="34" charset="-122"/>
                        <a:ea typeface="微软雅黑" panose="020B0503020204020204" pitchFamily="34" charset="-122"/>
                        <a:cs typeface="Times New Roman"/>
                      </a:endParaRPr>
                    </a:p>
                  </a:txBody>
                  <a:tcPr marL="60279" marR="60279" marT="0" marB="0"/>
                </a:tc>
                <a:tc>
                  <a:txBody>
                    <a:bodyPr/>
                    <a:lstStyle/>
                    <a:p>
                      <a:pPr algn="just">
                        <a:spcAft>
                          <a:spcPts val="0"/>
                        </a:spcAft>
                      </a:pPr>
                      <a:r>
                        <a:rPr lang="zh-CN" sz="1200" kern="100" dirty="0">
                          <a:effectLst/>
                          <a:latin typeface="微软雅黑" panose="020B0503020204020204" pitchFamily="34" charset="-122"/>
                          <a:ea typeface="微软雅黑" panose="020B0503020204020204" pitchFamily="34" charset="-122"/>
                        </a:rPr>
                        <a:t>将感兴趣的股票做成一个组合，对组合概况、走势、行业分布、风险收益进行分析</a:t>
                      </a:r>
                      <a:endParaRPr lang="zh-CN" sz="1200" kern="100" dirty="0">
                        <a:effectLst/>
                        <a:latin typeface="微软雅黑" panose="020B0503020204020204" pitchFamily="34" charset="-122"/>
                        <a:ea typeface="微软雅黑" panose="020B0503020204020204" pitchFamily="34" charset="-122"/>
                        <a:cs typeface="Times New Roman"/>
                      </a:endParaRPr>
                    </a:p>
                  </a:txBody>
                  <a:tcPr marL="60279" marR="60279" marT="0" marB="0"/>
                </a:tc>
              </a:tr>
              <a:tr h="267089">
                <a:tc rowSpan="2">
                  <a:txBody>
                    <a:bodyPr/>
                    <a:lstStyle/>
                    <a:p>
                      <a:pPr algn="just">
                        <a:spcAft>
                          <a:spcPts val="0"/>
                        </a:spcAft>
                      </a:pPr>
                      <a:r>
                        <a:rPr lang="zh-CN" sz="1200" kern="100" dirty="0">
                          <a:effectLst/>
                          <a:latin typeface="微软雅黑" panose="020B0503020204020204" pitchFamily="34" charset="-122"/>
                          <a:ea typeface="微软雅黑" panose="020B0503020204020204" pitchFamily="34" charset="-122"/>
                        </a:rPr>
                        <a:t>数据浏览</a:t>
                      </a:r>
                      <a:endParaRPr lang="zh-CN" sz="1200" kern="100" dirty="0">
                        <a:effectLst/>
                        <a:latin typeface="微软雅黑" panose="020B0503020204020204" pitchFamily="34" charset="-122"/>
                        <a:ea typeface="微软雅黑" panose="020B0503020204020204" pitchFamily="34" charset="-122"/>
                        <a:cs typeface="Times New Roman"/>
                      </a:endParaRPr>
                    </a:p>
                  </a:txBody>
                  <a:tcPr marL="60279" marR="60279" marT="0" marB="0"/>
                </a:tc>
                <a:tc>
                  <a:txBody>
                    <a:bodyPr/>
                    <a:lstStyle/>
                    <a:p>
                      <a:pPr algn="just">
                        <a:spcAft>
                          <a:spcPts val="0"/>
                        </a:spcAft>
                      </a:pPr>
                      <a:r>
                        <a:rPr lang="zh-CN" sz="1200" kern="100">
                          <a:effectLst/>
                          <a:latin typeface="微软雅黑" panose="020B0503020204020204" pitchFamily="34" charset="-122"/>
                          <a:ea typeface="微软雅黑" panose="020B0503020204020204" pitchFamily="34" charset="-122"/>
                        </a:rPr>
                        <a:t>时间序列</a:t>
                      </a:r>
                      <a:endParaRPr lang="zh-CN" sz="1200" kern="100">
                        <a:effectLst/>
                        <a:latin typeface="微软雅黑" panose="020B0503020204020204" pitchFamily="34" charset="-122"/>
                        <a:ea typeface="微软雅黑" panose="020B0503020204020204" pitchFamily="34" charset="-122"/>
                        <a:cs typeface="Times New Roman"/>
                      </a:endParaRPr>
                    </a:p>
                  </a:txBody>
                  <a:tcPr marL="60279" marR="60279" marT="0" marB="0"/>
                </a:tc>
                <a:tc>
                  <a:txBody>
                    <a:bodyPr/>
                    <a:lstStyle/>
                    <a:p>
                      <a:pPr algn="just">
                        <a:spcAft>
                          <a:spcPts val="0"/>
                        </a:spcAft>
                      </a:pPr>
                      <a:r>
                        <a:rPr lang="zh-CN" sz="1200" kern="100" dirty="0">
                          <a:effectLst/>
                          <a:latin typeface="微软雅黑" panose="020B0503020204020204" pitchFamily="34" charset="-122"/>
                          <a:ea typeface="微软雅黑" panose="020B0503020204020204" pitchFamily="34" charset="-122"/>
                        </a:rPr>
                        <a:t>对股票各项指标值进行时间上的纵向浏览</a:t>
                      </a:r>
                      <a:endParaRPr lang="zh-CN" sz="1200" kern="100" dirty="0">
                        <a:effectLst/>
                        <a:latin typeface="微软雅黑" panose="020B0503020204020204" pitchFamily="34" charset="-122"/>
                        <a:ea typeface="微软雅黑" panose="020B0503020204020204" pitchFamily="34" charset="-122"/>
                        <a:cs typeface="Times New Roman"/>
                      </a:endParaRPr>
                    </a:p>
                  </a:txBody>
                  <a:tcPr marL="60279" marR="60279" marT="0" marB="0"/>
                </a:tc>
              </a:tr>
              <a:tr h="281086">
                <a:tc vMerge="1">
                  <a:txBody>
                    <a:bodyPr/>
                    <a:lstStyle/>
                    <a:p>
                      <a:endParaRPr lang="zh-CN" altLang="en-US"/>
                    </a:p>
                  </a:txBody>
                  <a:tcPr/>
                </a:tc>
                <a:tc>
                  <a:txBody>
                    <a:bodyPr/>
                    <a:lstStyle/>
                    <a:p>
                      <a:pPr algn="just">
                        <a:spcAft>
                          <a:spcPts val="0"/>
                        </a:spcAft>
                      </a:pPr>
                      <a:r>
                        <a:rPr lang="zh-CN" sz="1200" kern="100" dirty="0">
                          <a:effectLst/>
                          <a:latin typeface="微软雅黑" panose="020B0503020204020204" pitchFamily="34" charset="-122"/>
                          <a:ea typeface="微软雅黑" panose="020B0503020204020204" pitchFamily="34" charset="-122"/>
                        </a:rPr>
                        <a:t>横截面分析</a:t>
                      </a:r>
                      <a:endParaRPr lang="zh-CN" sz="1200" kern="100" dirty="0">
                        <a:effectLst/>
                        <a:latin typeface="微软雅黑" panose="020B0503020204020204" pitchFamily="34" charset="-122"/>
                        <a:ea typeface="微软雅黑" panose="020B0503020204020204" pitchFamily="34" charset="-122"/>
                        <a:cs typeface="Times New Roman"/>
                      </a:endParaRPr>
                    </a:p>
                  </a:txBody>
                  <a:tcPr marL="60279" marR="60279" marT="0" marB="0"/>
                </a:tc>
                <a:tc>
                  <a:txBody>
                    <a:bodyPr/>
                    <a:lstStyle/>
                    <a:p>
                      <a:pPr algn="just">
                        <a:spcAft>
                          <a:spcPts val="0"/>
                        </a:spcAft>
                      </a:pPr>
                      <a:r>
                        <a:rPr lang="zh-CN" sz="1200" kern="100" dirty="0">
                          <a:effectLst/>
                          <a:latin typeface="微软雅黑" panose="020B0503020204020204" pitchFamily="34" charset="-122"/>
                          <a:ea typeface="微软雅黑" panose="020B0503020204020204" pitchFamily="34" charset="-122"/>
                        </a:rPr>
                        <a:t>对股票各项指标值进行时间上（最新</a:t>
                      </a:r>
                      <a:r>
                        <a:rPr lang="en-US" sz="1200" kern="100" dirty="0">
                          <a:effectLst/>
                          <a:latin typeface="微软雅黑" panose="020B0503020204020204" pitchFamily="34" charset="-122"/>
                          <a:ea typeface="微软雅黑" panose="020B0503020204020204" pitchFamily="34" charset="-122"/>
                        </a:rPr>
                        <a:t>/</a:t>
                      </a:r>
                      <a:r>
                        <a:rPr lang="zh-CN" sz="1200" kern="100" dirty="0">
                          <a:effectLst/>
                          <a:latin typeface="微软雅黑" panose="020B0503020204020204" pitchFamily="34" charset="-122"/>
                          <a:ea typeface="微软雅黑" panose="020B0503020204020204" pitchFamily="34" charset="-122"/>
                        </a:rPr>
                        <a:t>历史）的横向浏览</a:t>
                      </a:r>
                      <a:endParaRPr lang="zh-CN" sz="1200" kern="100" dirty="0">
                        <a:effectLst/>
                        <a:latin typeface="微软雅黑" panose="020B0503020204020204" pitchFamily="34" charset="-122"/>
                        <a:ea typeface="微软雅黑" panose="020B0503020204020204" pitchFamily="34" charset="-122"/>
                        <a:cs typeface="Times New Roman"/>
                      </a:endParaRPr>
                    </a:p>
                  </a:txBody>
                  <a:tcPr marL="60279" marR="60279" marT="0" marB="0"/>
                </a:tc>
              </a:tr>
              <a:tr h="282834">
                <a:tc>
                  <a:txBody>
                    <a:bodyPr/>
                    <a:lstStyle/>
                    <a:p>
                      <a:pPr algn="just">
                        <a:spcAft>
                          <a:spcPts val="0"/>
                        </a:spcAft>
                      </a:pPr>
                      <a:r>
                        <a:rPr lang="zh-CN" sz="1200" kern="100" dirty="0">
                          <a:effectLst/>
                          <a:latin typeface="微软雅黑" panose="020B0503020204020204" pitchFamily="34" charset="-122"/>
                          <a:ea typeface="微软雅黑" panose="020B0503020204020204" pitchFamily="34" charset="-122"/>
                        </a:rPr>
                        <a:t>应用</a:t>
                      </a:r>
                      <a:endParaRPr lang="zh-CN" sz="1200" kern="100" dirty="0">
                        <a:effectLst/>
                        <a:latin typeface="微软雅黑" panose="020B0503020204020204" pitchFamily="34" charset="-122"/>
                        <a:ea typeface="微软雅黑" panose="020B0503020204020204" pitchFamily="34" charset="-122"/>
                        <a:cs typeface="Times New Roman"/>
                      </a:endParaRPr>
                    </a:p>
                  </a:txBody>
                  <a:tcPr marL="60279" marR="60279" marT="0" marB="0"/>
                </a:tc>
                <a:tc>
                  <a:txBody>
                    <a:bodyPr/>
                    <a:lstStyle/>
                    <a:p>
                      <a:pPr algn="just">
                        <a:spcAft>
                          <a:spcPts val="0"/>
                        </a:spcAft>
                      </a:pPr>
                      <a:r>
                        <a:rPr lang="zh-CN" sz="1200" kern="100" dirty="0">
                          <a:effectLst/>
                          <a:latin typeface="微软雅黑" panose="020B0503020204020204" pitchFamily="34" charset="-122"/>
                          <a:ea typeface="微软雅黑" panose="020B0503020204020204" pitchFamily="34" charset="-122"/>
                        </a:rPr>
                        <a:t>自定义右键</a:t>
                      </a:r>
                      <a:endParaRPr lang="zh-CN" sz="1200" kern="100" dirty="0">
                        <a:effectLst/>
                        <a:latin typeface="微软雅黑" panose="020B0503020204020204" pitchFamily="34" charset="-122"/>
                        <a:ea typeface="微软雅黑" panose="020B0503020204020204" pitchFamily="34" charset="-122"/>
                        <a:cs typeface="Times New Roman"/>
                      </a:endParaRPr>
                    </a:p>
                  </a:txBody>
                  <a:tcPr marL="60279" marR="60279" marT="0" marB="0"/>
                </a:tc>
                <a:tc>
                  <a:txBody>
                    <a:bodyPr/>
                    <a:lstStyle/>
                    <a:p>
                      <a:pPr algn="just">
                        <a:spcAft>
                          <a:spcPts val="0"/>
                        </a:spcAft>
                      </a:pPr>
                      <a:r>
                        <a:rPr lang="zh-CN" sz="1200" kern="100" dirty="0">
                          <a:effectLst/>
                          <a:latin typeface="微软雅黑" panose="020B0503020204020204" pitchFamily="34" charset="-122"/>
                          <a:ea typeface="微软雅黑" panose="020B0503020204020204" pitchFamily="34" charset="-122"/>
                        </a:rPr>
                        <a:t>对各功能的右键</a:t>
                      </a:r>
                      <a:r>
                        <a:rPr lang="zh-CN" sz="1200" kern="100" dirty="0" smtClean="0">
                          <a:effectLst/>
                          <a:latin typeface="微软雅黑" panose="020B0503020204020204" pitchFamily="34" charset="-122"/>
                          <a:ea typeface="微软雅黑" panose="020B0503020204020204" pitchFamily="34" charset="-122"/>
                        </a:rPr>
                        <a:t>菜单</a:t>
                      </a:r>
                      <a:r>
                        <a:rPr lang="zh-CN" sz="1200" kern="100" dirty="0">
                          <a:effectLst/>
                          <a:latin typeface="微软雅黑" panose="020B0503020204020204" pitchFamily="34" charset="-122"/>
                          <a:ea typeface="微软雅黑" panose="020B0503020204020204" pitchFamily="34" charset="-122"/>
                        </a:rPr>
                        <a:t>在默认菜单的基础上自行定义，添加终端功能</a:t>
                      </a:r>
                      <a:r>
                        <a:rPr lang="zh-CN" sz="1200" kern="100" dirty="0" smtClean="0">
                          <a:effectLst/>
                          <a:latin typeface="微软雅黑" panose="020B0503020204020204" pitchFamily="34" charset="-122"/>
                          <a:ea typeface="微软雅黑" panose="020B0503020204020204" pitchFamily="34" charset="-122"/>
                        </a:rPr>
                        <a:t>项目</a:t>
                      </a:r>
                      <a:endParaRPr lang="en-US" altLang="zh-CN" sz="1200" kern="100" dirty="0" smtClean="0">
                        <a:effectLst/>
                        <a:latin typeface="微软雅黑" panose="020B0503020204020204" pitchFamily="34" charset="-122"/>
                        <a:ea typeface="微软雅黑" panose="020B0503020204020204" pitchFamily="34" charset="-122"/>
                      </a:endParaRPr>
                    </a:p>
                  </a:txBody>
                  <a:tcPr marL="60279" marR="60279" marT="0" marB="0"/>
                </a:tc>
              </a:tr>
              <a:tr h="282834">
                <a:tc>
                  <a:txBody>
                    <a:bodyPr/>
                    <a:lstStyle/>
                    <a:p>
                      <a:pPr algn="just">
                        <a:spcAft>
                          <a:spcPts val="0"/>
                        </a:spcAft>
                      </a:pPr>
                      <a:endParaRPr lang="zh-CN" sz="1200" kern="100" dirty="0">
                        <a:effectLst/>
                        <a:latin typeface="微软雅黑" panose="020B0503020204020204" pitchFamily="34" charset="-122"/>
                        <a:ea typeface="微软雅黑" panose="020B0503020204020204" pitchFamily="34" charset="-122"/>
                        <a:cs typeface="Times New Roman"/>
                      </a:endParaRPr>
                    </a:p>
                  </a:txBody>
                  <a:tcPr marL="60279" marR="60279" marT="0" marB="0"/>
                </a:tc>
                <a:tc>
                  <a:txBody>
                    <a:bodyPr/>
                    <a:lstStyle/>
                    <a:p>
                      <a:pPr algn="just">
                        <a:spcAft>
                          <a:spcPts val="0"/>
                        </a:spcAft>
                      </a:pPr>
                      <a:r>
                        <a:rPr lang="zh-CN" altLang="en-US" sz="1200" kern="100" dirty="0" smtClean="0">
                          <a:effectLst/>
                          <a:latin typeface="微软雅黑" panose="020B0503020204020204" pitchFamily="34" charset="-122"/>
                          <a:ea typeface="微软雅黑" panose="020B0503020204020204" pitchFamily="34" charset="-122"/>
                          <a:cs typeface="Times New Roman"/>
                        </a:rPr>
                        <a:t>板块管理</a:t>
                      </a:r>
                      <a:endParaRPr lang="zh-CN" sz="1200" kern="100" dirty="0">
                        <a:effectLst/>
                        <a:latin typeface="微软雅黑" panose="020B0503020204020204" pitchFamily="34" charset="-122"/>
                        <a:ea typeface="微软雅黑" panose="020B0503020204020204" pitchFamily="34" charset="-122"/>
                        <a:cs typeface="Times New Roman"/>
                      </a:endParaRPr>
                    </a:p>
                  </a:txBody>
                  <a:tcPr marL="60279" marR="60279" marT="0" marB="0"/>
                </a:tc>
                <a:tc>
                  <a:txBody>
                    <a:bodyPr/>
                    <a:lstStyle/>
                    <a:p>
                      <a:pPr algn="just">
                        <a:spcAft>
                          <a:spcPts val="0"/>
                        </a:spcAft>
                      </a:pPr>
                      <a:r>
                        <a:rPr lang="zh-CN" altLang="zh-CN" sz="1200" kern="100" dirty="0" smtClean="0">
                          <a:solidFill>
                            <a:schemeClr val="dk1"/>
                          </a:solidFill>
                          <a:effectLst/>
                          <a:latin typeface="微软雅黑" panose="020B0503020204020204" pitchFamily="34" charset="-122"/>
                          <a:ea typeface="微软雅黑" panose="020B0503020204020204" pitchFamily="34" charset="-122"/>
                          <a:cs typeface="+mn-cs"/>
                        </a:rPr>
                        <a:t>板块管理提供了用户可以自定义板块，并添加删除板块中的标的，对自定义的板块进行管理</a:t>
                      </a:r>
                      <a:endParaRPr lang="en-US" altLang="zh-CN" sz="1200" kern="100" dirty="0" smtClean="0">
                        <a:solidFill>
                          <a:schemeClr val="dk1"/>
                        </a:solidFill>
                        <a:effectLst/>
                        <a:latin typeface="微软雅黑" panose="020B0503020204020204" pitchFamily="34" charset="-122"/>
                        <a:ea typeface="微软雅黑" panose="020B0503020204020204" pitchFamily="34" charset="-122"/>
                        <a:cs typeface="+mn-cs"/>
                      </a:endParaRPr>
                    </a:p>
                  </a:txBody>
                  <a:tcPr marL="60279" marR="60279" marT="0" marB="0"/>
                </a:tc>
              </a:tr>
            </a:tbl>
          </a:graphicData>
        </a:graphic>
      </p:graphicFrame>
      <p:sp>
        <p:nvSpPr>
          <p:cNvPr id="5" name="Rectangle 1"/>
          <p:cNvSpPr>
            <a:spLocks noChangeArrowheads="1"/>
          </p:cNvSpPr>
          <p:nvPr/>
        </p:nvSpPr>
        <p:spPr bwMode="auto">
          <a:xfrm>
            <a:off x="576027" y="896382"/>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zh-CN" sz="1800" b="0" i="0" u="none" strike="noStrike" cap="none" normalizeH="0" baseline="0" smtClean="0">
              <a:ln>
                <a:noFill/>
              </a:ln>
              <a:solidFill>
                <a:schemeClr val="tx1"/>
              </a:solidFill>
              <a:effectLst/>
              <a:latin typeface="Arial" pitchFamily="34" charset="0"/>
              <a:ea typeface="宋体" pitchFamily="2" charset="-122"/>
            </a:endParaRPr>
          </a:p>
        </p:txBody>
      </p:sp>
    </p:spTree>
    <p:extLst>
      <p:ext uri="{BB962C8B-B14F-4D97-AF65-F5344CB8AC3E}">
        <p14:creationId xmlns:p14="http://schemas.microsoft.com/office/powerpoint/2010/main" val="347719907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noChangeArrowheads="1"/>
          </p:cNvPicPr>
          <p:nvPr/>
        </p:nvPicPr>
        <p:blipFill>
          <a:blip r:embed="rId2" cstate="print"/>
          <a:srcRect/>
          <a:stretch>
            <a:fillRect/>
          </a:stretch>
        </p:blipFill>
        <p:spPr bwMode="auto">
          <a:xfrm>
            <a:off x="0" y="6602522"/>
            <a:ext cx="9144000" cy="255478"/>
          </a:xfrm>
          <a:prstGeom prst="rect">
            <a:avLst/>
          </a:prstGeom>
          <a:noFill/>
          <a:ln w="9525">
            <a:noFill/>
            <a:miter lim="800000"/>
            <a:headEnd/>
            <a:tailEnd/>
          </a:ln>
          <a:effectLst/>
        </p:spPr>
      </p:pic>
      <p:sp>
        <p:nvSpPr>
          <p:cNvPr id="16" name="矩形 15"/>
          <p:cNvSpPr/>
          <p:nvPr/>
        </p:nvSpPr>
        <p:spPr>
          <a:xfrm>
            <a:off x="133724" y="116632"/>
            <a:ext cx="8470724" cy="584775"/>
          </a:xfrm>
          <a:prstGeom prst="rect">
            <a:avLst/>
          </a:prstGeom>
        </p:spPr>
        <p:txBody>
          <a:bodyPr wrap="square">
            <a:spAutoFit/>
          </a:bodyPr>
          <a:lstStyle/>
          <a:p>
            <a:pPr eaLnBrk="0" hangingPunct="0"/>
            <a:endParaRPr lang="en-US" altLang="zh-CN" sz="3200" b="1" dirty="0">
              <a:solidFill>
                <a:schemeClr val="accent6">
                  <a:lumMod val="75000"/>
                </a:schemeClr>
              </a:solidFill>
              <a:latin typeface="Rockwell Condensed" pitchFamily="18" charset="0"/>
            </a:endParaRPr>
          </a:p>
        </p:txBody>
      </p:sp>
      <p:cxnSp>
        <p:nvCxnSpPr>
          <p:cNvPr id="21" name="直接连接符 20"/>
          <p:cNvCxnSpPr/>
          <p:nvPr/>
        </p:nvCxnSpPr>
        <p:spPr>
          <a:xfrm>
            <a:off x="1214414" y="823724"/>
            <a:ext cx="6715172" cy="1588"/>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7" name="矩形 16"/>
          <p:cNvSpPr/>
          <p:nvPr/>
        </p:nvSpPr>
        <p:spPr>
          <a:xfrm>
            <a:off x="1357290" y="2000240"/>
            <a:ext cx="6500858" cy="872034"/>
          </a:xfrm>
          <a:prstGeom prst="rect">
            <a:avLst/>
          </a:prstGeom>
        </p:spPr>
        <p:txBody>
          <a:bodyPr wrap="square">
            <a:spAutoFit/>
          </a:bodyPr>
          <a:lstStyle/>
          <a:p>
            <a:pPr>
              <a:lnSpc>
                <a:spcPct val="150000"/>
              </a:lnSpc>
            </a:pPr>
            <a:r>
              <a:rPr lang="en-US" altLang="zh-CN" dirty="0" smtClean="0"/>
              <a:t>.</a:t>
            </a:r>
          </a:p>
          <a:p>
            <a:pPr>
              <a:lnSpc>
                <a:spcPct val="150000"/>
              </a:lnSpc>
            </a:pPr>
            <a:endParaRPr lang="en-US" altLang="zh-CN" dirty="0" smtClean="0"/>
          </a:p>
        </p:txBody>
      </p:sp>
      <p:sp>
        <p:nvSpPr>
          <p:cNvPr id="5" name="Rectangle 1"/>
          <p:cNvSpPr>
            <a:spLocks noChangeArrowheads="1"/>
          </p:cNvSpPr>
          <p:nvPr/>
        </p:nvSpPr>
        <p:spPr bwMode="auto">
          <a:xfrm>
            <a:off x="576027" y="896382"/>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zh-CN" sz="1800" b="0" i="0" u="none" strike="noStrike" cap="none" normalizeH="0" baseline="0" smtClean="0">
              <a:ln>
                <a:noFill/>
              </a:ln>
              <a:solidFill>
                <a:schemeClr val="tx1"/>
              </a:solidFill>
              <a:effectLst/>
              <a:latin typeface="Arial" pitchFamily="34" charset="0"/>
              <a:ea typeface="宋体" pitchFamily="2" charset="-122"/>
            </a:endParaRPr>
          </a:p>
        </p:txBody>
      </p:sp>
      <p:sp>
        <p:nvSpPr>
          <p:cNvPr id="9" name="Text Box 8"/>
          <p:cNvSpPr txBox="1">
            <a:spLocks noChangeArrowheads="1"/>
          </p:cNvSpPr>
          <p:nvPr/>
        </p:nvSpPr>
        <p:spPr bwMode="auto">
          <a:xfrm>
            <a:off x="537039" y="1687512"/>
            <a:ext cx="3568101" cy="3250121"/>
          </a:xfrm>
          <a:prstGeom prst="rect">
            <a:avLst/>
          </a:prstGeom>
          <a:noFill/>
          <a:ln w="9525">
            <a:noFill/>
            <a:miter lim="800000"/>
            <a:headEnd/>
            <a:tailEnd/>
          </a:ln>
        </p:spPr>
        <p:txBody>
          <a:bodyPr wrap="square">
            <a:spAutoFit/>
          </a:bodyPr>
          <a:lstStyle/>
          <a:p>
            <a:r>
              <a:rPr lang="ja-JP" altLang="en-US" dirty="0">
                <a:latin typeface="微软雅黑"/>
                <a:ea typeface="微软雅黑"/>
                <a:cs typeface="微软雅黑"/>
              </a:rPr>
              <a:t>　</a:t>
            </a:r>
            <a:endParaRPr lang="en-US" altLang="zh-CN" dirty="0">
              <a:latin typeface="微软雅黑"/>
              <a:ea typeface="微软雅黑"/>
              <a:cs typeface="微软雅黑"/>
            </a:endParaRPr>
          </a:p>
          <a:p>
            <a:pPr>
              <a:lnSpc>
                <a:spcPct val="70000"/>
              </a:lnSpc>
              <a:spcBef>
                <a:spcPct val="50000"/>
              </a:spcBef>
            </a:pPr>
            <a:r>
              <a:rPr lang="zh-CN" altLang="en-US" dirty="0" smtClean="0">
                <a:latin typeface="微软雅黑"/>
                <a:ea typeface="微软雅黑"/>
                <a:cs typeface="微软雅黑"/>
              </a:rPr>
              <a:t>因子回测</a:t>
            </a:r>
            <a:endParaRPr lang="en-US" altLang="ja-JP" dirty="0">
              <a:latin typeface="微软雅黑"/>
              <a:ea typeface="微软雅黑"/>
              <a:cs typeface="微软雅黑"/>
            </a:endParaRPr>
          </a:p>
          <a:p>
            <a:pPr>
              <a:lnSpc>
                <a:spcPct val="70000"/>
              </a:lnSpc>
              <a:spcBef>
                <a:spcPct val="50000"/>
              </a:spcBef>
            </a:pPr>
            <a:endParaRPr lang="en-US" altLang="zh-CN" dirty="0">
              <a:latin typeface="微软雅黑"/>
              <a:ea typeface="微软雅黑"/>
              <a:cs typeface="微软雅黑"/>
            </a:endParaRPr>
          </a:p>
          <a:p>
            <a:pPr>
              <a:lnSpc>
                <a:spcPct val="70000"/>
              </a:lnSpc>
              <a:spcBef>
                <a:spcPct val="50000"/>
              </a:spcBef>
            </a:pPr>
            <a:r>
              <a:rPr lang="zh-CN" altLang="en-US" dirty="0" smtClean="0">
                <a:latin typeface="微软雅黑"/>
                <a:ea typeface="微软雅黑"/>
                <a:cs typeface="微软雅黑"/>
              </a:rPr>
              <a:t>区间回测</a:t>
            </a:r>
            <a:endParaRPr lang="en-US" altLang="zh-CN" dirty="0" smtClean="0">
              <a:latin typeface="微软雅黑"/>
              <a:ea typeface="微软雅黑"/>
              <a:cs typeface="微软雅黑"/>
            </a:endParaRPr>
          </a:p>
          <a:p>
            <a:pPr>
              <a:lnSpc>
                <a:spcPct val="70000"/>
              </a:lnSpc>
              <a:spcBef>
                <a:spcPct val="50000"/>
              </a:spcBef>
            </a:pPr>
            <a:endParaRPr lang="en-US" altLang="ja-JP" dirty="0">
              <a:latin typeface="微软雅黑"/>
              <a:ea typeface="微软雅黑"/>
              <a:cs typeface="微软雅黑"/>
            </a:endParaRPr>
          </a:p>
          <a:p>
            <a:pPr>
              <a:lnSpc>
                <a:spcPct val="70000"/>
              </a:lnSpc>
              <a:spcBef>
                <a:spcPct val="50000"/>
              </a:spcBef>
            </a:pPr>
            <a:r>
              <a:rPr lang="zh-CN" altLang="en-US" dirty="0">
                <a:latin typeface="微软雅黑"/>
                <a:ea typeface="微软雅黑"/>
                <a:cs typeface="微软雅黑"/>
              </a:rPr>
              <a:t>事件分析</a:t>
            </a:r>
            <a:endParaRPr lang="en-US" altLang="zh-CN" dirty="0">
              <a:latin typeface="微软雅黑"/>
              <a:ea typeface="微软雅黑"/>
              <a:cs typeface="微软雅黑"/>
            </a:endParaRPr>
          </a:p>
          <a:p>
            <a:pPr>
              <a:lnSpc>
                <a:spcPct val="70000"/>
              </a:lnSpc>
              <a:spcBef>
                <a:spcPct val="50000"/>
              </a:spcBef>
            </a:pPr>
            <a:endParaRPr lang="en-US" altLang="zh-CN" dirty="0">
              <a:latin typeface="微软雅黑"/>
              <a:ea typeface="微软雅黑"/>
              <a:cs typeface="微软雅黑"/>
            </a:endParaRPr>
          </a:p>
          <a:p>
            <a:pPr>
              <a:lnSpc>
                <a:spcPct val="70000"/>
              </a:lnSpc>
              <a:spcBef>
                <a:spcPct val="50000"/>
              </a:spcBef>
            </a:pPr>
            <a:r>
              <a:rPr lang="zh-CN" altLang="en-US" dirty="0" smtClean="0">
                <a:latin typeface="微软雅黑"/>
                <a:ea typeface="微软雅黑"/>
                <a:cs typeface="微软雅黑"/>
              </a:rPr>
              <a:t>预测与评级</a:t>
            </a:r>
            <a:endParaRPr lang="en-US" altLang="ja-JP" dirty="0">
              <a:latin typeface="微软雅黑"/>
              <a:ea typeface="微软雅黑"/>
              <a:cs typeface="微软雅黑"/>
            </a:endParaRPr>
          </a:p>
          <a:p>
            <a:pPr>
              <a:lnSpc>
                <a:spcPct val="70000"/>
              </a:lnSpc>
              <a:spcBef>
                <a:spcPct val="50000"/>
              </a:spcBef>
            </a:pPr>
            <a:r>
              <a:rPr lang="en-US" altLang="ja-JP" sz="1200" dirty="0">
                <a:latin typeface="微软雅黑"/>
                <a:ea typeface="微软雅黑"/>
                <a:cs typeface="微软雅黑"/>
              </a:rPr>
              <a:t>       </a:t>
            </a:r>
          </a:p>
          <a:p>
            <a:pPr>
              <a:lnSpc>
                <a:spcPct val="70000"/>
              </a:lnSpc>
              <a:spcBef>
                <a:spcPct val="50000"/>
              </a:spcBef>
            </a:pPr>
            <a:endParaRPr lang="en-US" altLang="ja-JP" dirty="0" smtClean="0">
              <a:latin typeface="微软雅黑"/>
              <a:ea typeface="微软雅黑"/>
              <a:cs typeface="微软雅黑"/>
            </a:endParaRPr>
          </a:p>
        </p:txBody>
      </p:sp>
      <p:sp>
        <p:nvSpPr>
          <p:cNvPr id="11" name="Line 13"/>
          <p:cNvSpPr>
            <a:spLocks noChangeShapeType="1"/>
          </p:cNvSpPr>
          <p:nvPr/>
        </p:nvSpPr>
        <p:spPr bwMode="auto">
          <a:xfrm>
            <a:off x="4607719" y="2444407"/>
            <a:ext cx="3248646" cy="0"/>
          </a:xfrm>
          <a:prstGeom prst="line">
            <a:avLst/>
          </a:prstGeom>
          <a:noFill/>
          <a:ln w="22225">
            <a:solidFill>
              <a:schemeClr val="bg1">
                <a:lumMod val="65000"/>
              </a:schemeClr>
            </a:solidFill>
            <a:round/>
            <a:headEnd/>
            <a:tailEnd/>
          </a:ln>
        </p:spPr>
        <p:txBody>
          <a:bodyPr wrap="none" anchor="ctr"/>
          <a:lstStyle/>
          <a:p>
            <a:pPr fontAlgn="auto">
              <a:spcBef>
                <a:spcPts val="0"/>
              </a:spcBef>
              <a:spcAft>
                <a:spcPts val="0"/>
              </a:spcAft>
              <a:defRPr/>
            </a:pPr>
            <a:endParaRPr lang="zh-CN" altLang="en-US">
              <a:latin typeface="+mn-lt"/>
              <a:ea typeface="+mn-ea"/>
            </a:endParaRPr>
          </a:p>
        </p:txBody>
      </p:sp>
      <p:sp>
        <p:nvSpPr>
          <p:cNvPr id="12" name="Line 15"/>
          <p:cNvSpPr>
            <a:spLocks noChangeShapeType="1"/>
          </p:cNvSpPr>
          <p:nvPr/>
        </p:nvSpPr>
        <p:spPr bwMode="auto">
          <a:xfrm>
            <a:off x="576027" y="3213100"/>
            <a:ext cx="3248646" cy="0"/>
          </a:xfrm>
          <a:prstGeom prst="line">
            <a:avLst/>
          </a:prstGeom>
          <a:noFill/>
          <a:ln w="22225">
            <a:solidFill>
              <a:schemeClr val="bg1">
                <a:lumMod val="65000"/>
              </a:schemeClr>
            </a:solidFill>
            <a:round/>
            <a:headEnd/>
            <a:tailEnd/>
          </a:ln>
        </p:spPr>
        <p:txBody>
          <a:bodyPr wrap="none" anchor="ctr"/>
          <a:lstStyle/>
          <a:p>
            <a:pPr fontAlgn="auto">
              <a:spcBef>
                <a:spcPts val="0"/>
              </a:spcBef>
              <a:spcAft>
                <a:spcPts val="0"/>
              </a:spcAft>
              <a:defRPr/>
            </a:pPr>
            <a:endParaRPr lang="zh-CN" altLang="en-US">
              <a:latin typeface="+mn-lt"/>
              <a:ea typeface="+mn-ea"/>
            </a:endParaRPr>
          </a:p>
        </p:txBody>
      </p:sp>
      <p:sp>
        <p:nvSpPr>
          <p:cNvPr id="14" name="Line 13"/>
          <p:cNvSpPr>
            <a:spLocks noChangeShapeType="1"/>
          </p:cNvSpPr>
          <p:nvPr/>
        </p:nvSpPr>
        <p:spPr bwMode="auto">
          <a:xfrm>
            <a:off x="576027" y="2444407"/>
            <a:ext cx="3168650" cy="0"/>
          </a:xfrm>
          <a:prstGeom prst="line">
            <a:avLst/>
          </a:prstGeom>
          <a:noFill/>
          <a:ln w="22225">
            <a:solidFill>
              <a:schemeClr val="bg1">
                <a:lumMod val="65000"/>
              </a:schemeClr>
            </a:solidFill>
            <a:round/>
            <a:headEnd/>
            <a:tailEnd/>
          </a:ln>
        </p:spPr>
        <p:txBody>
          <a:bodyPr wrap="none" anchor="ctr"/>
          <a:lstStyle/>
          <a:p>
            <a:pPr fontAlgn="auto">
              <a:spcBef>
                <a:spcPts val="0"/>
              </a:spcBef>
              <a:spcAft>
                <a:spcPts val="0"/>
              </a:spcAft>
              <a:defRPr/>
            </a:pPr>
            <a:endParaRPr lang="zh-CN" altLang="en-US">
              <a:latin typeface="+mn-lt"/>
              <a:ea typeface="+mn-ea"/>
            </a:endParaRPr>
          </a:p>
        </p:txBody>
      </p:sp>
      <p:sp>
        <p:nvSpPr>
          <p:cNvPr id="18" name="Line 11"/>
          <p:cNvSpPr>
            <a:spLocks noChangeShapeType="1"/>
          </p:cNvSpPr>
          <p:nvPr/>
        </p:nvSpPr>
        <p:spPr bwMode="auto">
          <a:xfrm>
            <a:off x="4499992" y="3213100"/>
            <a:ext cx="3312096" cy="0"/>
          </a:xfrm>
          <a:prstGeom prst="line">
            <a:avLst/>
          </a:prstGeom>
          <a:noFill/>
          <a:ln w="22225">
            <a:solidFill>
              <a:schemeClr val="bg1">
                <a:lumMod val="65000"/>
              </a:schemeClr>
            </a:solidFill>
            <a:round/>
            <a:headEnd/>
            <a:tailEnd/>
          </a:ln>
        </p:spPr>
        <p:txBody>
          <a:bodyPr wrap="none" anchor="ctr"/>
          <a:lstStyle/>
          <a:p>
            <a:pPr fontAlgn="auto">
              <a:spcBef>
                <a:spcPts val="0"/>
              </a:spcBef>
              <a:spcAft>
                <a:spcPts val="0"/>
              </a:spcAft>
              <a:defRPr/>
            </a:pPr>
            <a:endParaRPr lang="zh-CN" altLang="en-US">
              <a:latin typeface="+mn-lt"/>
              <a:ea typeface="+mn-ea"/>
            </a:endParaRPr>
          </a:p>
        </p:txBody>
      </p:sp>
      <p:sp>
        <p:nvSpPr>
          <p:cNvPr id="22" name="Line 11"/>
          <p:cNvSpPr>
            <a:spLocks noChangeShapeType="1"/>
          </p:cNvSpPr>
          <p:nvPr/>
        </p:nvSpPr>
        <p:spPr bwMode="auto">
          <a:xfrm>
            <a:off x="576027" y="3861048"/>
            <a:ext cx="3168650" cy="0"/>
          </a:xfrm>
          <a:prstGeom prst="line">
            <a:avLst/>
          </a:prstGeom>
          <a:noFill/>
          <a:ln w="22225">
            <a:solidFill>
              <a:schemeClr val="bg1">
                <a:lumMod val="65000"/>
              </a:schemeClr>
            </a:solidFill>
            <a:round/>
            <a:headEnd/>
            <a:tailEnd/>
          </a:ln>
        </p:spPr>
        <p:txBody>
          <a:bodyPr wrap="none" anchor="ctr"/>
          <a:lstStyle/>
          <a:p>
            <a:pPr fontAlgn="auto">
              <a:spcBef>
                <a:spcPts val="0"/>
              </a:spcBef>
              <a:spcAft>
                <a:spcPts val="0"/>
              </a:spcAft>
              <a:defRPr/>
            </a:pPr>
            <a:endParaRPr lang="zh-CN" altLang="en-US">
              <a:latin typeface="+mn-lt"/>
              <a:ea typeface="+mn-ea"/>
            </a:endParaRPr>
          </a:p>
        </p:txBody>
      </p:sp>
      <p:sp>
        <p:nvSpPr>
          <p:cNvPr id="23" name="Line 11"/>
          <p:cNvSpPr>
            <a:spLocks noChangeShapeType="1"/>
          </p:cNvSpPr>
          <p:nvPr/>
        </p:nvSpPr>
        <p:spPr bwMode="auto">
          <a:xfrm>
            <a:off x="576027" y="4509120"/>
            <a:ext cx="3168650" cy="0"/>
          </a:xfrm>
          <a:prstGeom prst="line">
            <a:avLst/>
          </a:prstGeom>
          <a:noFill/>
          <a:ln w="22225">
            <a:solidFill>
              <a:schemeClr val="bg1">
                <a:lumMod val="65000"/>
              </a:schemeClr>
            </a:solidFill>
            <a:round/>
            <a:headEnd/>
            <a:tailEnd/>
          </a:ln>
        </p:spPr>
        <p:txBody>
          <a:bodyPr wrap="none" anchor="ctr"/>
          <a:lstStyle/>
          <a:p>
            <a:pPr fontAlgn="auto">
              <a:spcBef>
                <a:spcPts val="0"/>
              </a:spcBef>
              <a:spcAft>
                <a:spcPts val="0"/>
              </a:spcAft>
              <a:defRPr/>
            </a:pPr>
            <a:endParaRPr lang="zh-CN" altLang="en-US">
              <a:latin typeface="+mn-lt"/>
              <a:ea typeface="+mn-ea"/>
            </a:endParaRPr>
          </a:p>
        </p:txBody>
      </p:sp>
      <p:sp>
        <p:nvSpPr>
          <p:cNvPr id="24" name="Line 11"/>
          <p:cNvSpPr>
            <a:spLocks noChangeShapeType="1"/>
          </p:cNvSpPr>
          <p:nvPr/>
        </p:nvSpPr>
        <p:spPr bwMode="auto">
          <a:xfrm>
            <a:off x="4499992" y="3783470"/>
            <a:ext cx="3276377" cy="0"/>
          </a:xfrm>
          <a:prstGeom prst="line">
            <a:avLst/>
          </a:prstGeom>
          <a:noFill/>
          <a:ln w="22225">
            <a:solidFill>
              <a:schemeClr val="bg1">
                <a:lumMod val="65000"/>
              </a:schemeClr>
            </a:solidFill>
            <a:round/>
            <a:headEnd/>
            <a:tailEnd/>
          </a:ln>
        </p:spPr>
        <p:txBody>
          <a:bodyPr wrap="none" anchor="ctr"/>
          <a:lstStyle/>
          <a:p>
            <a:pPr fontAlgn="auto">
              <a:spcBef>
                <a:spcPts val="0"/>
              </a:spcBef>
              <a:spcAft>
                <a:spcPts val="0"/>
              </a:spcAft>
              <a:defRPr/>
            </a:pPr>
            <a:endParaRPr lang="zh-CN" altLang="en-US">
              <a:latin typeface="+mn-lt"/>
              <a:ea typeface="+mn-ea"/>
            </a:endParaRPr>
          </a:p>
        </p:txBody>
      </p:sp>
      <p:sp>
        <p:nvSpPr>
          <p:cNvPr id="26" name="TextBox 1"/>
          <p:cNvSpPr txBox="1">
            <a:spLocks noChangeArrowheads="1"/>
          </p:cNvSpPr>
          <p:nvPr/>
        </p:nvSpPr>
        <p:spPr bwMode="auto">
          <a:xfrm>
            <a:off x="539750" y="997928"/>
            <a:ext cx="4032250" cy="523875"/>
          </a:xfrm>
          <a:prstGeom prst="rect">
            <a:avLst/>
          </a:prstGeom>
          <a:noFill/>
          <a:ln w="9525">
            <a:noFill/>
            <a:miter lim="800000"/>
            <a:headEnd/>
            <a:tailEnd/>
          </a:ln>
        </p:spPr>
        <p:txBody>
          <a:bodyPr>
            <a:spAutoFit/>
          </a:bodyPr>
          <a:lstStyle/>
          <a:p>
            <a:r>
              <a:rPr lang="zh-CN" altLang="en-US" sz="2800" b="1" dirty="0">
                <a:solidFill>
                  <a:schemeClr val="tx2"/>
                </a:solidFill>
                <a:latin typeface="微软雅黑"/>
                <a:ea typeface="微软雅黑"/>
                <a:cs typeface="微软雅黑"/>
              </a:rPr>
              <a:t>投资策略制定</a:t>
            </a:r>
            <a:r>
              <a:rPr lang="en-US" altLang="zh-CN" sz="2800" b="1" dirty="0">
                <a:solidFill>
                  <a:schemeClr val="tx2"/>
                </a:solidFill>
                <a:latin typeface="微软雅黑"/>
                <a:ea typeface="微软雅黑"/>
                <a:cs typeface="微软雅黑"/>
              </a:rPr>
              <a:t>/</a:t>
            </a:r>
            <a:r>
              <a:rPr lang="zh-CN" altLang="en-US" sz="2800" b="1" dirty="0">
                <a:solidFill>
                  <a:schemeClr val="tx2"/>
                </a:solidFill>
                <a:latin typeface="微软雅黑"/>
                <a:ea typeface="微软雅黑"/>
                <a:cs typeface="微软雅黑"/>
              </a:rPr>
              <a:t>研究分析</a:t>
            </a:r>
          </a:p>
        </p:txBody>
      </p:sp>
      <p:sp>
        <p:nvSpPr>
          <p:cNvPr id="27" name="Rectangle 3"/>
          <p:cNvSpPr>
            <a:spLocks noGrp="1" noChangeArrowheads="1"/>
          </p:cNvSpPr>
          <p:nvPr>
            <p:ph type="title"/>
          </p:nvPr>
        </p:nvSpPr>
        <p:spPr>
          <a:xfrm>
            <a:off x="296068" y="269607"/>
            <a:ext cx="4087813" cy="431800"/>
          </a:xfrm>
        </p:spPr>
        <p:txBody>
          <a:bodyPr rtlCol="0">
            <a:noAutofit/>
          </a:bodyPr>
          <a:lstStyle/>
          <a:p>
            <a:pPr algn="l" eaLnBrk="1" fontAlgn="auto" hangingPunct="1">
              <a:spcAft>
                <a:spcPts val="0"/>
              </a:spcAft>
              <a:defRPr/>
            </a:pPr>
            <a:r>
              <a:rPr kumimoji="1" lang="en-US" altLang="ja-JP" sz="3600" b="1" dirty="0" smtClean="0">
                <a:solidFill>
                  <a:schemeClr val="accent6">
                    <a:lumMod val="75000"/>
                  </a:schemeClr>
                </a:solidFill>
                <a:latin typeface="微软雅黑" pitchFamily="34" charset="-122"/>
                <a:ea typeface="微软雅黑" pitchFamily="34" charset="-122"/>
              </a:rPr>
              <a:t>NT</a:t>
            </a:r>
            <a:r>
              <a:rPr kumimoji="1" lang="zh-CN" altLang="en-US" sz="3600" b="1" dirty="0" smtClean="0">
                <a:solidFill>
                  <a:schemeClr val="accent6">
                    <a:lumMod val="75000"/>
                  </a:schemeClr>
                </a:solidFill>
                <a:latin typeface="微软雅黑" pitchFamily="34" charset="-122"/>
                <a:ea typeface="微软雅黑" pitchFamily="34" charset="-122"/>
              </a:rPr>
              <a:t>的</a:t>
            </a:r>
            <a:r>
              <a:rPr kumimoji="1" lang="zh-CN" altLang="en-US" sz="3200" b="1" dirty="0" smtClean="0">
                <a:solidFill>
                  <a:schemeClr val="accent6">
                    <a:lumMod val="75000"/>
                  </a:schemeClr>
                </a:solidFill>
                <a:latin typeface="微软雅黑" pitchFamily="34" charset="-122"/>
                <a:ea typeface="微软雅黑" pitchFamily="34" charset="-122"/>
              </a:rPr>
              <a:t>主要</a:t>
            </a:r>
            <a:r>
              <a:rPr kumimoji="1" lang="zh-CN" altLang="en-US" sz="3600" b="1" dirty="0" smtClean="0">
                <a:solidFill>
                  <a:schemeClr val="accent6">
                    <a:lumMod val="75000"/>
                  </a:schemeClr>
                </a:solidFill>
                <a:latin typeface="微软雅黑" pitchFamily="34" charset="-122"/>
                <a:ea typeface="微软雅黑" pitchFamily="34" charset="-122"/>
              </a:rPr>
              <a:t>功能</a:t>
            </a:r>
            <a:endParaRPr kumimoji="1" lang="en-US" altLang="ja-JP" sz="3600" b="1" dirty="0" smtClean="0">
              <a:solidFill>
                <a:schemeClr val="accent6">
                  <a:lumMod val="75000"/>
                </a:schemeClr>
              </a:solidFill>
              <a:latin typeface="微软雅黑" pitchFamily="34" charset="-122"/>
              <a:ea typeface="微软雅黑" pitchFamily="34" charset="-122"/>
            </a:endParaRPr>
          </a:p>
        </p:txBody>
      </p:sp>
      <p:sp>
        <p:nvSpPr>
          <p:cNvPr id="7" name="矩形 6"/>
          <p:cNvSpPr/>
          <p:nvPr/>
        </p:nvSpPr>
        <p:spPr>
          <a:xfrm>
            <a:off x="4618838" y="2121161"/>
            <a:ext cx="1107996" cy="625108"/>
          </a:xfrm>
          <a:prstGeom prst="rect">
            <a:avLst/>
          </a:prstGeom>
        </p:spPr>
        <p:txBody>
          <a:bodyPr wrap="none">
            <a:spAutoFit/>
          </a:bodyPr>
          <a:lstStyle/>
          <a:p>
            <a:pPr>
              <a:lnSpc>
                <a:spcPct val="70000"/>
              </a:lnSpc>
              <a:spcBef>
                <a:spcPct val="50000"/>
              </a:spcBef>
            </a:pPr>
            <a:r>
              <a:rPr lang="zh-CN" altLang="en-US" dirty="0" smtClean="0">
                <a:latin typeface="微软雅黑"/>
                <a:ea typeface="微软雅黑"/>
                <a:cs typeface="微软雅黑"/>
              </a:rPr>
              <a:t>条件选股</a:t>
            </a:r>
            <a:endParaRPr lang="en-US" altLang="ja-JP" dirty="0">
              <a:latin typeface="微软雅黑"/>
              <a:ea typeface="微软雅黑"/>
              <a:cs typeface="微软雅黑"/>
            </a:endParaRPr>
          </a:p>
          <a:p>
            <a:pPr>
              <a:lnSpc>
                <a:spcPct val="70000"/>
              </a:lnSpc>
              <a:spcBef>
                <a:spcPct val="50000"/>
              </a:spcBef>
            </a:pPr>
            <a:endParaRPr lang="en-US" altLang="ja-JP" dirty="0">
              <a:latin typeface="微软雅黑"/>
              <a:ea typeface="微软雅黑"/>
              <a:cs typeface="微软雅黑"/>
            </a:endParaRPr>
          </a:p>
        </p:txBody>
      </p:sp>
      <p:sp>
        <p:nvSpPr>
          <p:cNvPr id="8" name="矩形 7"/>
          <p:cNvSpPr/>
          <p:nvPr/>
        </p:nvSpPr>
        <p:spPr>
          <a:xfrm>
            <a:off x="4693093" y="2926868"/>
            <a:ext cx="1338828" cy="292709"/>
          </a:xfrm>
          <a:prstGeom prst="rect">
            <a:avLst/>
          </a:prstGeom>
        </p:spPr>
        <p:txBody>
          <a:bodyPr wrap="none">
            <a:spAutoFit/>
          </a:bodyPr>
          <a:lstStyle/>
          <a:p>
            <a:pPr>
              <a:lnSpc>
                <a:spcPct val="70000"/>
              </a:lnSpc>
              <a:spcBef>
                <a:spcPct val="50000"/>
              </a:spcBef>
            </a:pPr>
            <a:r>
              <a:rPr lang="zh-CN" altLang="en-US" dirty="0">
                <a:latin typeface="微软雅黑"/>
                <a:ea typeface="微软雅黑"/>
                <a:cs typeface="微软雅黑"/>
              </a:rPr>
              <a:t>横截面</a:t>
            </a:r>
            <a:r>
              <a:rPr lang="zh-CN" altLang="en-US" dirty="0" smtClean="0">
                <a:latin typeface="微软雅黑"/>
                <a:ea typeface="微软雅黑"/>
                <a:cs typeface="微软雅黑"/>
              </a:rPr>
              <a:t>分析</a:t>
            </a:r>
            <a:endParaRPr lang="en-US" altLang="ja-JP" dirty="0">
              <a:latin typeface="微软雅黑"/>
              <a:ea typeface="微软雅黑"/>
              <a:cs typeface="微软雅黑"/>
            </a:endParaRPr>
          </a:p>
        </p:txBody>
      </p:sp>
      <p:sp>
        <p:nvSpPr>
          <p:cNvPr id="28" name="矩形 27"/>
          <p:cNvSpPr/>
          <p:nvPr/>
        </p:nvSpPr>
        <p:spPr>
          <a:xfrm>
            <a:off x="4693093" y="3418489"/>
            <a:ext cx="1569660" cy="292709"/>
          </a:xfrm>
          <a:prstGeom prst="rect">
            <a:avLst/>
          </a:prstGeom>
        </p:spPr>
        <p:txBody>
          <a:bodyPr wrap="none">
            <a:spAutoFit/>
          </a:bodyPr>
          <a:lstStyle/>
          <a:p>
            <a:pPr>
              <a:lnSpc>
                <a:spcPct val="70000"/>
              </a:lnSpc>
              <a:spcBef>
                <a:spcPct val="50000"/>
              </a:spcBef>
            </a:pPr>
            <a:r>
              <a:rPr lang="zh-CN" altLang="en-US" dirty="0" smtClean="0">
                <a:latin typeface="微软雅黑"/>
                <a:ea typeface="微软雅黑"/>
                <a:cs typeface="微软雅黑"/>
              </a:rPr>
              <a:t>时间序列分析</a:t>
            </a:r>
            <a:endParaRPr lang="en-US" altLang="ja-JP" dirty="0">
              <a:latin typeface="微软雅黑"/>
              <a:ea typeface="微软雅黑"/>
              <a:cs typeface="微软雅黑"/>
            </a:endParaRPr>
          </a:p>
        </p:txBody>
      </p:sp>
    </p:spTree>
    <p:extLst>
      <p:ext uri="{BB962C8B-B14F-4D97-AF65-F5344CB8AC3E}">
        <p14:creationId xmlns:p14="http://schemas.microsoft.com/office/powerpoint/2010/main" val="42712336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noChangeArrowheads="1"/>
          </p:cNvPicPr>
          <p:nvPr/>
        </p:nvPicPr>
        <p:blipFill>
          <a:blip r:embed="rId2" cstate="print"/>
          <a:srcRect/>
          <a:stretch>
            <a:fillRect/>
          </a:stretch>
        </p:blipFill>
        <p:spPr bwMode="auto">
          <a:xfrm>
            <a:off x="0" y="6602522"/>
            <a:ext cx="9144000" cy="255478"/>
          </a:xfrm>
          <a:prstGeom prst="rect">
            <a:avLst/>
          </a:prstGeom>
          <a:noFill/>
          <a:ln w="9525">
            <a:noFill/>
            <a:miter lim="800000"/>
            <a:headEnd/>
            <a:tailEnd/>
          </a:ln>
          <a:effectLst/>
        </p:spPr>
      </p:pic>
      <p:sp>
        <p:nvSpPr>
          <p:cNvPr id="16" name="矩形 15"/>
          <p:cNvSpPr/>
          <p:nvPr/>
        </p:nvSpPr>
        <p:spPr>
          <a:xfrm>
            <a:off x="133724" y="116632"/>
            <a:ext cx="8470724" cy="584775"/>
          </a:xfrm>
          <a:prstGeom prst="rect">
            <a:avLst/>
          </a:prstGeom>
        </p:spPr>
        <p:txBody>
          <a:bodyPr wrap="square">
            <a:spAutoFit/>
          </a:bodyPr>
          <a:lstStyle/>
          <a:p>
            <a:pPr eaLnBrk="0" hangingPunct="0"/>
            <a:r>
              <a:rPr lang="zh-CN" altLang="en-US" sz="3200" b="1" dirty="0" smtClean="0">
                <a:solidFill>
                  <a:schemeClr val="accent6">
                    <a:lumMod val="75000"/>
                  </a:schemeClr>
                </a:solidFill>
                <a:latin typeface="Rockwell Condensed" pitchFamily="18" charset="0"/>
              </a:rPr>
              <a:t>专项分析－因子回测（</a:t>
            </a:r>
            <a:r>
              <a:rPr lang="en-US" altLang="zh-CN" sz="3200" b="1" dirty="0" smtClean="0">
                <a:solidFill>
                  <a:schemeClr val="accent6">
                    <a:lumMod val="75000"/>
                  </a:schemeClr>
                </a:solidFill>
                <a:latin typeface="Rockwell Condensed" pitchFamily="18" charset="0"/>
              </a:rPr>
              <a:t>1</a:t>
            </a:r>
            <a:r>
              <a:rPr lang="zh-CN" altLang="en-US" sz="3200" b="1" dirty="0" smtClean="0">
                <a:solidFill>
                  <a:schemeClr val="accent6">
                    <a:lumMod val="75000"/>
                  </a:schemeClr>
                </a:solidFill>
                <a:latin typeface="Rockwell Condensed" pitchFamily="18" charset="0"/>
              </a:rPr>
              <a:t>）</a:t>
            </a:r>
            <a:endParaRPr lang="en-US" altLang="zh-CN" sz="3200" b="1" dirty="0">
              <a:solidFill>
                <a:schemeClr val="accent6">
                  <a:lumMod val="75000"/>
                </a:schemeClr>
              </a:solidFill>
              <a:latin typeface="Rockwell Condensed" pitchFamily="18" charset="0"/>
            </a:endParaRPr>
          </a:p>
        </p:txBody>
      </p:sp>
      <p:cxnSp>
        <p:nvCxnSpPr>
          <p:cNvPr id="21" name="直接连接符 20"/>
          <p:cNvCxnSpPr/>
          <p:nvPr/>
        </p:nvCxnSpPr>
        <p:spPr>
          <a:xfrm>
            <a:off x="1214414" y="823724"/>
            <a:ext cx="6715172" cy="1588"/>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7" name="矩形 16"/>
          <p:cNvSpPr/>
          <p:nvPr/>
        </p:nvSpPr>
        <p:spPr>
          <a:xfrm>
            <a:off x="1357290" y="2000240"/>
            <a:ext cx="6500858" cy="872034"/>
          </a:xfrm>
          <a:prstGeom prst="rect">
            <a:avLst/>
          </a:prstGeom>
        </p:spPr>
        <p:txBody>
          <a:bodyPr wrap="square">
            <a:spAutoFit/>
          </a:bodyPr>
          <a:lstStyle/>
          <a:p>
            <a:pPr>
              <a:lnSpc>
                <a:spcPct val="150000"/>
              </a:lnSpc>
            </a:pPr>
            <a:r>
              <a:rPr lang="en-US" altLang="zh-CN" dirty="0" smtClean="0"/>
              <a:t>.</a:t>
            </a:r>
          </a:p>
          <a:p>
            <a:pPr>
              <a:lnSpc>
                <a:spcPct val="150000"/>
              </a:lnSpc>
            </a:pPr>
            <a:endParaRPr lang="en-US" altLang="zh-CN" dirty="0" smtClean="0"/>
          </a:p>
        </p:txBody>
      </p:sp>
      <p:sp>
        <p:nvSpPr>
          <p:cNvPr id="5" name="Rectangle 1"/>
          <p:cNvSpPr>
            <a:spLocks noChangeArrowheads="1"/>
          </p:cNvSpPr>
          <p:nvPr/>
        </p:nvSpPr>
        <p:spPr bwMode="auto">
          <a:xfrm>
            <a:off x="576027" y="896382"/>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zh-CN" sz="1800" b="0" i="0" u="none" strike="noStrike" cap="none" normalizeH="0" baseline="0" smtClean="0">
              <a:ln>
                <a:noFill/>
              </a:ln>
              <a:solidFill>
                <a:schemeClr val="tx1"/>
              </a:solidFill>
              <a:effectLst/>
              <a:latin typeface="Arial" pitchFamily="34" charset="0"/>
              <a:ea typeface="宋体" pitchFamily="2" charset="-122"/>
            </a:endParaRPr>
          </a:p>
        </p:txBody>
      </p:sp>
      <p:pic>
        <p:nvPicPr>
          <p:cNvPr id="19" name="Picture 2"/>
          <p:cNvPicPr>
            <a:picLocks noChangeAspect="1" noChangeArrowheads="1"/>
          </p:cNvPicPr>
          <p:nvPr/>
        </p:nvPicPr>
        <p:blipFill>
          <a:blip r:embed="rId3" cstate="print"/>
          <a:srcRect/>
          <a:stretch>
            <a:fillRect/>
          </a:stretch>
        </p:blipFill>
        <p:spPr bwMode="auto">
          <a:xfrm>
            <a:off x="3802189" y="1412776"/>
            <a:ext cx="4536504" cy="3389337"/>
          </a:xfrm>
          <a:prstGeom prst="rect">
            <a:avLst/>
          </a:prstGeom>
          <a:noFill/>
          <a:ln w="9525">
            <a:noFill/>
            <a:miter lim="800000"/>
            <a:headEnd/>
            <a:tailEnd/>
          </a:ln>
        </p:spPr>
      </p:pic>
      <p:sp>
        <p:nvSpPr>
          <p:cNvPr id="20" name="Rectangle 22"/>
          <p:cNvSpPr>
            <a:spLocks noChangeArrowheads="1"/>
          </p:cNvSpPr>
          <p:nvPr/>
        </p:nvSpPr>
        <p:spPr bwMode="auto">
          <a:xfrm>
            <a:off x="1979713" y="873711"/>
            <a:ext cx="4833838" cy="338554"/>
          </a:xfrm>
          <a:prstGeom prst="rect">
            <a:avLst/>
          </a:prstGeom>
          <a:noFill/>
          <a:ln w="9525">
            <a:noFill/>
            <a:miter lim="800000"/>
            <a:headEnd/>
            <a:tailEnd/>
          </a:ln>
        </p:spPr>
        <p:txBody>
          <a:bodyPr wrap="square" anchor="ctr">
            <a:spAutoFit/>
          </a:bodyPr>
          <a:lstStyle/>
          <a:p>
            <a:pPr defTabSz="977900">
              <a:spcBef>
                <a:spcPct val="20000"/>
              </a:spcBef>
              <a:buClr>
                <a:schemeClr val="hlink"/>
              </a:buClr>
              <a:buSzPct val="60000"/>
            </a:pPr>
            <a:r>
              <a:rPr lang="zh-CN" altLang="en-US" sz="1600" b="1" dirty="0">
                <a:latin typeface="微软雅黑"/>
                <a:ea typeface="微软雅黑"/>
                <a:cs typeface="微软雅黑"/>
              </a:rPr>
              <a:t>分析某个</a:t>
            </a:r>
            <a:r>
              <a:rPr lang="zh-CN" altLang="en-US" sz="1600" b="1" dirty="0" smtClean="0">
                <a:latin typeface="微软雅黑"/>
                <a:ea typeface="微软雅黑"/>
                <a:cs typeface="微软雅黑"/>
              </a:rPr>
              <a:t>因子或</a:t>
            </a:r>
            <a:r>
              <a:rPr lang="zh-CN" altLang="en-US" sz="1600" b="1" dirty="0">
                <a:latin typeface="微软雅黑"/>
                <a:ea typeface="微软雅黑"/>
                <a:cs typeface="微软雅黑"/>
              </a:rPr>
              <a:t>指标</a:t>
            </a:r>
            <a:r>
              <a:rPr lang="zh-CN" altLang="en-US" sz="1600" b="1" dirty="0" smtClean="0">
                <a:latin typeface="微软雅黑"/>
                <a:ea typeface="微软雅黑"/>
                <a:cs typeface="微软雅黑"/>
              </a:rPr>
              <a:t>因子给</a:t>
            </a:r>
            <a:r>
              <a:rPr lang="zh-CN" altLang="en-US" sz="1600" b="1" dirty="0">
                <a:latin typeface="微软雅黑"/>
                <a:ea typeface="微软雅黑"/>
                <a:cs typeface="微软雅黑"/>
              </a:rPr>
              <a:t>市场收益带来的影响</a:t>
            </a:r>
            <a:endParaRPr lang="en-US" altLang="ja-JP" sz="1600" b="1" dirty="0">
              <a:latin typeface="微软雅黑"/>
              <a:ea typeface="微软雅黑"/>
              <a:cs typeface="微软雅黑"/>
            </a:endParaRPr>
          </a:p>
        </p:txBody>
      </p:sp>
      <p:sp>
        <p:nvSpPr>
          <p:cNvPr id="22" name="AutoShape 37"/>
          <p:cNvSpPr>
            <a:spLocks noChangeArrowheads="1"/>
          </p:cNvSpPr>
          <p:nvPr/>
        </p:nvSpPr>
        <p:spPr bwMode="auto">
          <a:xfrm>
            <a:off x="3347864" y="2708920"/>
            <a:ext cx="388937" cy="698500"/>
          </a:xfrm>
          <a:prstGeom prst="rightArrow">
            <a:avLst>
              <a:gd name="adj1" fmla="val 50000"/>
              <a:gd name="adj2" fmla="val 42042"/>
            </a:avLst>
          </a:prstGeom>
          <a:solidFill>
            <a:srgbClr val="3364FF"/>
          </a:solidFill>
          <a:ln w="9525" algn="ctr">
            <a:noFill/>
            <a:miter lim="800000"/>
            <a:headEnd/>
            <a:tailEnd/>
          </a:ln>
          <a:effectLst>
            <a:outerShdw dist="35921" dir="2700000" algn="ctr" rotWithShape="0">
              <a:schemeClr val="bg2"/>
            </a:outerShdw>
          </a:effectLst>
        </p:spPr>
        <p:txBody>
          <a:bodyPr wrap="none" lIns="90000" tIns="46800" rIns="90000" bIns="46800" anchor="ctr"/>
          <a:lstStyle/>
          <a:p>
            <a:pPr>
              <a:defRPr/>
            </a:pPr>
            <a:endParaRPr lang="zh-CN" altLang="en-US">
              <a:latin typeface="Calibri" pitchFamily="34" charset="0"/>
              <a:ea typeface="MS PGothic" pitchFamily="34" charset="-128"/>
            </a:endParaRPr>
          </a:p>
        </p:txBody>
      </p:sp>
      <p:sp>
        <p:nvSpPr>
          <p:cNvPr id="23" name="AutoShape 18"/>
          <p:cNvSpPr>
            <a:spLocks noChangeArrowheads="1"/>
          </p:cNvSpPr>
          <p:nvPr/>
        </p:nvSpPr>
        <p:spPr bwMode="auto">
          <a:xfrm>
            <a:off x="34925" y="5816600"/>
            <a:ext cx="852488" cy="276225"/>
          </a:xfrm>
          <a:prstGeom prst="homePlate">
            <a:avLst>
              <a:gd name="adj" fmla="val 56881"/>
            </a:avLst>
          </a:prstGeom>
          <a:solidFill>
            <a:srgbClr val="CC0000"/>
          </a:solidFill>
          <a:ln w="9525">
            <a:noFill/>
            <a:miter lim="800000"/>
            <a:headEnd/>
            <a:tailEnd/>
          </a:ln>
        </p:spPr>
        <p:txBody>
          <a:bodyPr wrap="none" anchor="ctr"/>
          <a:lstStyle/>
          <a:p>
            <a:r>
              <a:rPr lang="en-US" altLang="ja-JP" sz="1600" b="1" dirty="0">
                <a:solidFill>
                  <a:schemeClr val="bg1"/>
                </a:solidFill>
                <a:latin typeface="Calibri" pitchFamily="34" charset="0"/>
                <a:ea typeface="MS PGothic" pitchFamily="34" charset="-128"/>
              </a:rPr>
              <a:t>MEMO</a:t>
            </a:r>
          </a:p>
        </p:txBody>
      </p:sp>
      <p:sp>
        <p:nvSpPr>
          <p:cNvPr id="24" name="AutoShape 4"/>
          <p:cNvSpPr>
            <a:spLocks noChangeArrowheads="1"/>
          </p:cNvSpPr>
          <p:nvPr/>
        </p:nvSpPr>
        <p:spPr bwMode="auto">
          <a:xfrm>
            <a:off x="1" y="838200"/>
            <a:ext cx="1475656" cy="457200"/>
          </a:xfrm>
          <a:prstGeom prst="homePlate">
            <a:avLst>
              <a:gd name="adj" fmla="val 59027"/>
            </a:avLst>
          </a:pr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fontAlgn="auto">
              <a:spcBef>
                <a:spcPts val="0"/>
              </a:spcBef>
              <a:spcAft>
                <a:spcPts val="0"/>
              </a:spcAft>
              <a:defRPr/>
            </a:pPr>
            <a:r>
              <a:rPr lang="zh-CN" altLang="en-US" b="1" dirty="0" smtClean="0">
                <a:solidFill>
                  <a:schemeClr val="bg1"/>
                </a:solidFill>
                <a:latin typeface="微软雅黑" pitchFamily="34" charset="-122"/>
                <a:ea typeface="微软雅黑" pitchFamily="34" charset="-122"/>
              </a:rPr>
              <a:t>因子回</a:t>
            </a:r>
            <a:r>
              <a:rPr lang="zh-CN" altLang="en-US" b="1" dirty="0">
                <a:solidFill>
                  <a:schemeClr val="bg1"/>
                </a:solidFill>
                <a:latin typeface="微软雅黑" pitchFamily="34" charset="-122"/>
                <a:ea typeface="微软雅黑" pitchFamily="34" charset="-122"/>
              </a:rPr>
              <a:t>测</a:t>
            </a:r>
            <a:endParaRPr lang="en-US" altLang="ja-JP" b="1" dirty="0">
              <a:solidFill>
                <a:schemeClr val="bg1"/>
              </a:solidFill>
              <a:latin typeface="微软雅黑" pitchFamily="34" charset="-122"/>
              <a:ea typeface="微软雅黑" pitchFamily="34" charset="-122"/>
            </a:endParaRPr>
          </a:p>
        </p:txBody>
      </p:sp>
      <p:pic>
        <p:nvPicPr>
          <p:cNvPr id="25" name="Picture 1"/>
          <p:cNvPicPr>
            <a:picLocks noChangeAspect="1" noChangeArrowheads="1"/>
          </p:cNvPicPr>
          <p:nvPr/>
        </p:nvPicPr>
        <p:blipFill>
          <a:blip r:embed="rId4" cstate="print"/>
          <a:srcRect/>
          <a:stretch>
            <a:fillRect/>
          </a:stretch>
        </p:blipFill>
        <p:spPr bwMode="auto">
          <a:xfrm>
            <a:off x="323528" y="1412776"/>
            <a:ext cx="2952328" cy="3168352"/>
          </a:xfrm>
          <a:prstGeom prst="rect">
            <a:avLst/>
          </a:prstGeom>
          <a:noFill/>
          <a:ln w="9525">
            <a:noFill/>
            <a:miter lim="800000"/>
            <a:headEnd/>
            <a:tailEnd/>
          </a:ln>
        </p:spPr>
      </p:pic>
      <p:pic>
        <p:nvPicPr>
          <p:cNvPr id="26" name="Picture 3"/>
          <p:cNvPicPr>
            <a:picLocks noChangeAspect="1" noChangeArrowheads="1"/>
          </p:cNvPicPr>
          <p:nvPr/>
        </p:nvPicPr>
        <p:blipFill>
          <a:blip r:embed="rId5" cstate="print"/>
          <a:srcRect/>
          <a:stretch>
            <a:fillRect/>
          </a:stretch>
        </p:blipFill>
        <p:spPr bwMode="auto">
          <a:xfrm>
            <a:off x="5004048" y="3284984"/>
            <a:ext cx="3898135" cy="2448272"/>
          </a:xfrm>
          <a:prstGeom prst="rect">
            <a:avLst/>
          </a:prstGeom>
          <a:noFill/>
          <a:ln w="9525">
            <a:noFill/>
            <a:miter lim="800000"/>
            <a:headEnd/>
            <a:tailEnd/>
          </a:ln>
        </p:spPr>
      </p:pic>
      <p:sp>
        <p:nvSpPr>
          <p:cNvPr id="27" name="Line 29"/>
          <p:cNvSpPr>
            <a:spLocks noChangeShapeType="1"/>
          </p:cNvSpPr>
          <p:nvPr/>
        </p:nvSpPr>
        <p:spPr bwMode="auto">
          <a:xfrm flipH="1" flipV="1">
            <a:off x="5436096" y="2564904"/>
            <a:ext cx="1076325" cy="1162050"/>
          </a:xfrm>
          <a:prstGeom prst="line">
            <a:avLst/>
          </a:prstGeom>
          <a:noFill/>
          <a:ln w="19050">
            <a:solidFill>
              <a:srgbClr val="3366FF"/>
            </a:solidFill>
            <a:round/>
            <a:headEnd type="stealth" w="lg" len="lg"/>
            <a:tailEnd/>
          </a:ln>
          <a:effectLst>
            <a:prstShdw prst="shdw17" dist="17961" dir="18900000">
              <a:srgbClr val="1F3D99"/>
            </a:prstShdw>
          </a:effectLst>
        </p:spPr>
        <p:txBody>
          <a:bodyPr/>
          <a:lstStyle/>
          <a:p>
            <a:endParaRPr lang="zh-CN" altLang="en-US"/>
          </a:p>
        </p:txBody>
      </p:sp>
      <p:pic>
        <p:nvPicPr>
          <p:cNvPr id="28" name="Picture 4"/>
          <p:cNvPicPr>
            <a:picLocks noChangeAspect="1" noChangeArrowheads="1"/>
          </p:cNvPicPr>
          <p:nvPr/>
        </p:nvPicPr>
        <p:blipFill>
          <a:blip r:embed="rId6" cstate="print"/>
          <a:srcRect/>
          <a:stretch>
            <a:fillRect/>
          </a:stretch>
        </p:blipFill>
        <p:spPr bwMode="auto">
          <a:xfrm>
            <a:off x="323528" y="1556792"/>
            <a:ext cx="2880320" cy="1368151"/>
          </a:xfrm>
          <a:prstGeom prst="rect">
            <a:avLst/>
          </a:prstGeom>
          <a:noFill/>
          <a:ln w="9525">
            <a:noFill/>
            <a:miter lim="800000"/>
            <a:headEnd/>
            <a:tailEnd/>
          </a:ln>
        </p:spPr>
      </p:pic>
      <p:sp>
        <p:nvSpPr>
          <p:cNvPr id="29" name="AutoShape 13"/>
          <p:cNvSpPr>
            <a:spLocks noChangeArrowheads="1"/>
          </p:cNvSpPr>
          <p:nvPr/>
        </p:nvSpPr>
        <p:spPr bwMode="auto">
          <a:xfrm>
            <a:off x="1691680" y="4725144"/>
            <a:ext cx="2668587" cy="792163"/>
          </a:xfrm>
          <a:prstGeom prst="wedgeRoundRectCallout">
            <a:avLst>
              <a:gd name="adj1" fmla="val 77963"/>
              <a:gd name="adj2" fmla="val -32917"/>
              <a:gd name="adj3" fmla="val 16667"/>
            </a:avLst>
          </a:prstGeom>
          <a:solidFill>
            <a:schemeClr val="bg1"/>
          </a:solidFill>
          <a:ln w="28575">
            <a:solidFill>
              <a:srgbClr val="3366FF"/>
            </a:solidFill>
            <a:miter lim="800000"/>
            <a:headEnd/>
            <a:tailEnd/>
          </a:ln>
          <a:effectLst>
            <a:outerShdw dist="63500" dir="3187806" algn="ctr" rotWithShape="0">
              <a:schemeClr val="bg2">
                <a:alpha val="50000"/>
              </a:schemeClr>
            </a:outerShdw>
          </a:effectLst>
        </p:spPr>
        <p:txBody>
          <a:bodyPr/>
          <a:lstStyle/>
          <a:p>
            <a:pPr fontAlgn="auto">
              <a:spcBef>
                <a:spcPts val="0"/>
              </a:spcBef>
              <a:spcAft>
                <a:spcPts val="0"/>
              </a:spcAft>
              <a:defRPr/>
            </a:pPr>
            <a:r>
              <a:rPr lang="ja-JP" altLang="en-US" sz="1000" dirty="0">
                <a:latin typeface="黑体" pitchFamily="2" charset="-122"/>
                <a:ea typeface="黑体" pitchFamily="2" charset="-122"/>
              </a:rPr>
              <a:t>　　</a:t>
            </a:r>
            <a:r>
              <a:rPr lang="zh-CN" altLang="en-US" sz="1000" dirty="0">
                <a:latin typeface="黑体" pitchFamily="2" charset="-122"/>
                <a:ea typeface="黑体" pitchFamily="2" charset="-122"/>
              </a:rPr>
              <a:t>柱子代表散点图中回归线的斜率，</a:t>
            </a:r>
            <a:r>
              <a:rPr lang="en-US" altLang="zh-CN" sz="1000" dirty="0">
                <a:latin typeface="黑体" pitchFamily="2" charset="-122"/>
                <a:ea typeface="黑体" pitchFamily="2" charset="-122"/>
              </a:rPr>
              <a:t>X</a:t>
            </a:r>
            <a:r>
              <a:rPr lang="zh-CN" altLang="en-US" sz="1000" dirty="0">
                <a:latin typeface="黑体" pitchFamily="2" charset="-122"/>
                <a:ea typeface="黑体" pitchFamily="2" charset="-122"/>
              </a:rPr>
              <a:t>轴代表时间，左边的</a:t>
            </a:r>
            <a:r>
              <a:rPr lang="en-US" altLang="zh-CN" sz="1000" dirty="0">
                <a:latin typeface="黑体" pitchFamily="2" charset="-122"/>
                <a:ea typeface="黑体" pitchFamily="2" charset="-122"/>
              </a:rPr>
              <a:t>Y</a:t>
            </a:r>
            <a:r>
              <a:rPr lang="zh-CN" altLang="en-US" sz="1000" dirty="0">
                <a:latin typeface="黑体" pitchFamily="2" charset="-122"/>
                <a:ea typeface="黑体" pitchFamily="2" charset="-122"/>
              </a:rPr>
              <a:t>轴代表回归线的斜率，右边的</a:t>
            </a:r>
            <a:r>
              <a:rPr lang="en-US" altLang="zh-CN" sz="1000" dirty="0">
                <a:latin typeface="黑体" pitchFamily="2" charset="-122"/>
                <a:ea typeface="黑体" pitchFamily="2" charset="-122"/>
              </a:rPr>
              <a:t>Y</a:t>
            </a:r>
            <a:r>
              <a:rPr lang="zh-CN" altLang="en-US" sz="1000" dirty="0">
                <a:latin typeface="黑体" pitchFamily="2" charset="-122"/>
                <a:ea typeface="黑体" pitchFamily="2" charset="-122"/>
              </a:rPr>
              <a:t>轴代表累积斜率，黑色线条代表累积斜率（即柱子的累加值）</a:t>
            </a:r>
            <a:endParaRPr lang="en-US" altLang="ja-JP" sz="1000" dirty="0">
              <a:latin typeface="黑体" pitchFamily="2" charset="-122"/>
              <a:ea typeface="黑体" pitchFamily="2" charset="-122"/>
            </a:endParaRPr>
          </a:p>
        </p:txBody>
      </p:sp>
      <p:sp>
        <p:nvSpPr>
          <p:cNvPr id="30" name="AutoShape 13"/>
          <p:cNvSpPr>
            <a:spLocks noChangeArrowheads="1"/>
          </p:cNvSpPr>
          <p:nvPr/>
        </p:nvSpPr>
        <p:spPr bwMode="auto">
          <a:xfrm flipH="1">
            <a:off x="1979712" y="1988840"/>
            <a:ext cx="1296145" cy="576064"/>
          </a:xfrm>
          <a:prstGeom prst="wedgeRoundRectCallout">
            <a:avLst>
              <a:gd name="adj1" fmla="val 77963"/>
              <a:gd name="adj2" fmla="val -32917"/>
              <a:gd name="adj3" fmla="val 16667"/>
            </a:avLst>
          </a:prstGeom>
          <a:solidFill>
            <a:schemeClr val="bg1"/>
          </a:solidFill>
          <a:ln w="28575">
            <a:solidFill>
              <a:srgbClr val="3366FF"/>
            </a:solidFill>
            <a:miter lim="800000"/>
            <a:headEnd/>
            <a:tailEnd/>
          </a:ln>
          <a:effectLst>
            <a:outerShdw dist="63500" dir="3187806" algn="ctr" rotWithShape="0">
              <a:schemeClr val="bg2">
                <a:alpha val="50000"/>
              </a:schemeClr>
            </a:outerShdw>
          </a:effectLst>
        </p:spPr>
        <p:txBody>
          <a:bodyPr/>
          <a:lstStyle/>
          <a:p>
            <a:pPr fontAlgn="auto">
              <a:spcBef>
                <a:spcPts val="0"/>
              </a:spcBef>
              <a:spcAft>
                <a:spcPts val="0"/>
              </a:spcAft>
              <a:defRPr/>
            </a:pPr>
            <a:r>
              <a:rPr lang="zh-CN" altLang="en-US" sz="1000" dirty="0" smtClean="0">
                <a:latin typeface="黑体" pitchFamily="2" charset="-122"/>
                <a:ea typeface="黑体" pitchFamily="2" charset="-122"/>
              </a:rPr>
              <a:t>条件设置区：板块的选择、指标选择</a:t>
            </a:r>
            <a:endParaRPr lang="en-US" altLang="ja-JP" sz="1000" dirty="0">
              <a:latin typeface="黑体" pitchFamily="2" charset="-122"/>
              <a:ea typeface="黑体" pitchFamily="2" charset="-122"/>
            </a:endParaRPr>
          </a:p>
        </p:txBody>
      </p:sp>
      <p:sp>
        <p:nvSpPr>
          <p:cNvPr id="31" name="AutoShape 13"/>
          <p:cNvSpPr>
            <a:spLocks noChangeArrowheads="1"/>
          </p:cNvSpPr>
          <p:nvPr/>
        </p:nvSpPr>
        <p:spPr bwMode="auto">
          <a:xfrm flipH="1">
            <a:off x="1835696" y="3717032"/>
            <a:ext cx="1296145" cy="576064"/>
          </a:xfrm>
          <a:prstGeom prst="wedgeRoundRectCallout">
            <a:avLst>
              <a:gd name="adj1" fmla="val 77963"/>
              <a:gd name="adj2" fmla="val -32917"/>
              <a:gd name="adj3" fmla="val 16667"/>
            </a:avLst>
          </a:prstGeom>
          <a:solidFill>
            <a:schemeClr val="bg1"/>
          </a:solidFill>
          <a:ln w="28575">
            <a:solidFill>
              <a:srgbClr val="3366FF"/>
            </a:solidFill>
            <a:miter lim="800000"/>
            <a:headEnd/>
            <a:tailEnd/>
          </a:ln>
          <a:effectLst>
            <a:outerShdw dist="63500" dir="3187806" algn="ctr" rotWithShape="0">
              <a:schemeClr val="bg2">
                <a:alpha val="50000"/>
              </a:schemeClr>
            </a:outerShdw>
          </a:effectLst>
        </p:spPr>
        <p:txBody>
          <a:bodyPr/>
          <a:lstStyle/>
          <a:p>
            <a:pPr algn="ctr" fontAlgn="auto">
              <a:spcBef>
                <a:spcPts val="0"/>
              </a:spcBef>
              <a:spcAft>
                <a:spcPts val="0"/>
              </a:spcAft>
              <a:defRPr/>
            </a:pPr>
            <a:r>
              <a:rPr lang="zh-CN" altLang="en-US" sz="1000" dirty="0" smtClean="0">
                <a:latin typeface="黑体" pitchFamily="2" charset="-122"/>
                <a:ea typeface="黑体" pitchFamily="2" charset="-122"/>
              </a:rPr>
              <a:t>选择分析的</a:t>
            </a:r>
            <a:endParaRPr lang="en-US" altLang="zh-CN" sz="1000" dirty="0" smtClean="0">
              <a:latin typeface="黑体" pitchFamily="2" charset="-122"/>
              <a:ea typeface="黑体" pitchFamily="2" charset="-122"/>
            </a:endParaRPr>
          </a:p>
          <a:p>
            <a:pPr algn="ctr" fontAlgn="auto">
              <a:spcBef>
                <a:spcPts val="0"/>
              </a:spcBef>
              <a:spcAft>
                <a:spcPts val="0"/>
              </a:spcAft>
              <a:defRPr/>
            </a:pPr>
            <a:r>
              <a:rPr lang="zh-CN" altLang="en-US" sz="1000" dirty="0" smtClean="0">
                <a:latin typeface="黑体" pitchFamily="2" charset="-122"/>
                <a:ea typeface="黑体" pitchFamily="2" charset="-122"/>
              </a:rPr>
              <a:t>周期（年</a:t>
            </a:r>
            <a:r>
              <a:rPr lang="en-US" altLang="zh-CN" sz="1000" dirty="0" smtClean="0">
                <a:latin typeface="黑体" pitchFamily="2" charset="-122"/>
                <a:ea typeface="黑体" pitchFamily="2" charset="-122"/>
              </a:rPr>
              <a:t>/</a:t>
            </a:r>
            <a:r>
              <a:rPr lang="zh-CN" altLang="en-US" sz="1000" dirty="0" smtClean="0">
                <a:latin typeface="黑体" pitchFamily="2" charset="-122"/>
                <a:ea typeface="黑体" pitchFamily="2" charset="-122"/>
              </a:rPr>
              <a:t>月</a:t>
            </a:r>
            <a:r>
              <a:rPr lang="en-US" altLang="zh-CN" sz="1000" dirty="0" smtClean="0">
                <a:latin typeface="黑体" pitchFamily="2" charset="-122"/>
                <a:ea typeface="黑体" pitchFamily="2" charset="-122"/>
              </a:rPr>
              <a:t>/</a:t>
            </a:r>
            <a:r>
              <a:rPr lang="zh-CN" altLang="en-US" sz="1000" dirty="0" smtClean="0">
                <a:latin typeface="黑体" pitchFamily="2" charset="-122"/>
                <a:ea typeface="黑体" pitchFamily="2" charset="-122"/>
              </a:rPr>
              <a:t>日）</a:t>
            </a:r>
            <a:endParaRPr lang="zh-CN" altLang="en-US" sz="1000" dirty="0">
              <a:latin typeface="黑体" pitchFamily="2" charset="-122"/>
              <a:ea typeface="黑体" pitchFamily="2" charset="-122"/>
            </a:endParaRPr>
          </a:p>
        </p:txBody>
      </p:sp>
      <p:sp>
        <p:nvSpPr>
          <p:cNvPr id="32" name="Oval 14"/>
          <p:cNvSpPr>
            <a:spLocks noChangeArrowheads="1"/>
          </p:cNvSpPr>
          <p:nvPr/>
        </p:nvSpPr>
        <p:spPr bwMode="auto">
          <a:xfrm rot="-1431667">
            <a:off x="1433434" y="4689868"/>
            <a:ext cx="595313" cy="273050"/>
          </a:xfrm>
          <a:prstGeom prst="ellipse">
            <a:avLst/>
          </a:prstGeom>
          <a:solidFill>
            <a:srgbClr val="3366FF"/>
          </a:solidFill>
          <a:ln w="9525">
            <a:solidFill>
              <a:srgbClr val="3366FF"/>
            </a:solidFill>
            <a:round/>
            <a:headEnd/>
            <a:tailEnd/>
          </a:ln>
        </p:spPr>
        <p:txBody>
          <a:bodyPr wrap="none" anchor="ctr"/>
          <a:lstStyle/>
          <a:p>
            <a:pPr algn="ctr"/>
            <a:r>
              <a:rPr lang="en-US" altLang="ja-JP" sz="1000" b="1" dirty="0">
                <a:solidFill>
                  <a:schemeClr val="bg1"/>
                </a:solidFill>
                <a:latin typeface="Times New Roman" pitchFamily="18" charset="0"/>
                <a:ea typeface="MS PGothic" pitchFamily="34" charset="-128"/>
              </a:rPr>
              <a:t>Sample</a:t>
            </a:r>
          </a:p>
        </p:txBody>
      </p:sp>
      <p:sp>
        <p:nvSpPr>
          <p:cNvPr id="2" name="矩形 1"/>
          <p:cNvSpPr/>
          <p:nvPr/>
        </p:nvSpPr>
        <p:spPr>
          <a:xfrm>
            <a:off x="125412" y="6095335"/>
            <a:ext cx="8479035" cy="523220"/>
          </a:xfrm>
          <a:prstGeom prst="rect">
            <a:avLst/>
          </a:prstGeom>
        </p:spPr>
        <p:txBody>
          <a:bodyPr wrap="square">
            <a:spAutoFit/>
          </a:bodyPr>
          <a:lstStyle/>
          <a:p>
            <a:pPr marL="342900" indent="-342900" fontAlgn="auto">
              <a:spcBef>
                <a:spcPts val="0"/>
              </a:spcBef>
              <a:spcAft>
                <a:spcPts val="0"/>
              </a:spcAft>
              <a:defRPr/>
            </a:pPr>
            <a:r>
              <a:rPr lang="zh-CN" altLang="en-US" sz="1400" dirty="0">
                <a:solidFill>
                  <a:schemeClr val="bg1"/>
                </a:solidFill>
                <a:latin typeface="微软雅黑" panose="020B0503020204020204" pitchFamily="34" charset="-122"/>
                <a:ea typeface="微软雅黑" panose="020B0503020204020204" pitchFamily="34" charset="-122"/>
              </a:rPr>
              <a:t>因子回测是验证某个因子或参数对于组合或者整个市场收益的影响力的大小。我们可以通过这个功能分析</a:t>
            </a:r>
            <a:endParaRPr lang="en-US" altLang="zh-CN" sz="1400" dirty="0">
              <a:solidFill>
                <a:schemeClr val="bg1"/>
              </a:solidFill>
              <a:latin typeface="微软雅黑" panose="020B0503020204020204" pitchFamily="34" charset="-122"/>
              <a:ea typeface="微软雅黑" panose="020B0503020204020204" pitchFamily="34" charset="-122"/>
            </a:endParaRPr>
          </a:p>
          <a:p>
            <a:pPr marL="342900" indent="-342900" fontAlgn="auto">
              <a:spcBef>
                <a:spcPts val="0"/>
              </a:spcBef>
              <a:spcAft>
                <a:spcPts val="0"/>
              </a:spcAft>
              <a:defRPr/>
            </a:pPr>
            <a:r>
              <a:rPr lang="zh-CN" altLang="en-US" sz="1400" dirty="0">
                <a:solidFill>
                  <a:schemeClr val="bg1"/>
                </a:solidFill>
                <a:latin typeface="微软雅黑" panose="020B0503020204020204" pitchFamily="34" charset="-122"/>
                <a:ea typeface="微软雅黑" panose="020B0503020204020204" pitchFamily="34" charset="-122"/>
              </a:rPr>
              <a:t>出这个因子给市场带来何种影响。</a:t>
            </a:r>
            <a:endParaRPr lang="en-US" altLang="zh-CN" sz="140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769515504"/>
      </p:ext>
    </p:extLst>
  </p:cSld>
  <p:clrMapOvr>
    <a:masterClrMapping/>
  </p:clrMapOvr>
  <p:timing>
    <p:tnLst>
      <p:par>
        <p:cTn id="1" dur="indefinite" restart="never" nodeType="tmRoot"/>
      </p:par>
    </p:tnLst>
  </p:timing>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6390</TotalTime>
  <Words>2576</Words>
  <Application>Microsoft Office PowerPoint</Application>
  <PresentationFormat>全屏显示(4:3)</PresentationFormat>
  <Paragraphs>327</Paragraphs>
  <Slides>29</Slides>
  <Notes>8</Notes>
  <HiddenSlides>3</HiddenSlides>
  <MMClips>0</MMClips>
  <ScaleCrop>false</ScaleCrop>
  <HeadingPairs>
    <vt:vector size="4" baseType="variant">
      <vt:variant>
        <vt:lpstr>主题</vt:lpstr>
      </vt:variant>
      <vt:variant>
        <vt:i4>1</vt:i4>
      </vt:variant>
      <vt:variant>
        <vt:lpstr>幻灯片标题</vt:lpstr>
      </vt:variant>
      <vt:variant>
        <vt:i4>29</vt:i4>
      </vt:variant>
    </vt:vector>
  </HeadingPairs>
  <TitlesOfParts>
    <vt:vector size="30" baseType="lpstr">
      <vt:lpstr>Tema de Office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NT的主要功能</vt:lpstr>
      <vt:lpstr>PowerPoint 演示文稿</vt:lpstr>
      <vt:lpstr>专项分析－因子回测（2）</vt:lpstr>
      <vt:lpstr>PowerPoint 演示文稿</vt:lpstr>
      <vt:lpstr>PowerPoint 演示文稿</vt:lpstr>
      <vt:lpstr>PowerPoint 演示文稿</vt:lpstr>
      <vt:lpstr>PowerPoint 演示文稿</vt:lpstr>
      <vt:lpstr>PowerPoint 演示文稿</vt:lpstr>
      <vt:lpstr>PowerPoint 演示文稿</vt:lpstr>
      <vt:lpstr>对股票各项指标值进行时间上的纵向浏览</vt:lpstr>
      <vt:lpstr>NT的主要功能</vt:lpstr>
      <vt:lpstr>行情报价</vt:lpstr>
      <vt:lpstr>PowerPoint 演示文稿</vt:lpstr>
      <vt:lpstr>PowerPoint 演示文稿</vt:lpstr>
      <vt:lpstr>PowerPoint 演示文稿</vt:lpstr>
      <vt:lpstr>PowerPoint 演示文稿</vt:lpstr>
      <vt:lpstr>PowerPoint 演示文稿</vt:lpstr>
      <vt:lpstr>PowerPoint 演示文稿</vt:lpstr>
      <vt:lpstr>NT的主要功能</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Design</dc:creator>
  <cp:lastModifiedBy>Windows 用户</cp:lastModifiedBy>
  <cp:revision>335</cp:revision>
  <dcterms:created xsi:type="dcterms:W3CDTF">2010-05-18T15:49:44Z</dcterms:created>
  <dcterms:modified xsi:type="dcterms:W3CDTF">2016-11-15T08:02:58Z</dcterms:modified>
</cp:coreProperties>
</file>